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_rels/notesSlide15.xml.rels" ContentType="application/vnd.openxmlformats-package.relationships+xml"/>
  <Override PartName="/ppt/notesSlides/_rels/notesSlide3.xml.rels" ContentType="application/vnd.openxmlformats-package.relationships+xml"/>
  <Override PartName="/ppt/notesSlides/notesSlide3.xml" ContentType="application/vnd.openxmlformats-officedocument.presentationml.notesSlide+xml"/>
  <Override PartName="/ppt/notesSlides/notesSlide15.xml" ContentType="application/vnd.openxmlformats-officedocument.presentationml.notesSlide+xml"/>
  <Override PartName="/ppt/_rels/presentation.xml.rels" ContentType="application/vnd.openxmlformats-package.relationships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_rels/slideLayout2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20.xml.rels" ContentType="application/vnd.openxmlformats-package.relationships+xml"/>
  <Override PartName="/ppt/slideLayouts/slideLayout6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58.png" ContentType="image/png"/>
  <Override PartName="/ppt/media/image46.jpeg" ContentType="image/jpeg"/>
  <Override PartName="/ppt/media/image56.png" ContentType="image/png"/>
  <Override PartName="/ppt/media/image53.png" ContentType="image/png"/>
  <Override PartName="/ppt/media/image48.jpeg" ContentType="image/jpeg"/>
  <Override PartName="/ppt/media/image55.png" ContentType="image/png"/>
  <Override PartName="/ppt/media/image45.jpeg" ContentType="image/jpeg"/>
  <Override PartName="/ppt/media/image44.jpeg" ContentType="image/jpeg"/>
  <Override PartName="/ppt/media/image38.png" ContentType="image/png"/>
  <Override PartName="/ppt/media/image43.png" ContentType="image/png"/>
  <Override PartName="/ppt/media/image36.png" ContentType="image/png"/>
  <Override PartName="/ppt/media/image35.jpeg" ContentType="image/jpeg"/>
  <Override PartName="/ppt/media/image34.jpeg" ContentType="image/jpeg"/>
  <Override PartName="/ppt/media/image31.jpeg" ContentType="image/jpeg"/>
  <Override PartName="/ppt/media/image62.png" ContentType="image/png"/>
  <Override PartName="/ppt/media/image51.jpeg" ContentType="image/jpeg"/>
  <Override PartName="/ppt/media/image42.jpeg" ContentType="image/jpeg"/>
  <Override PartName="/ppt/media/image19.jpeg" ContentType="image/jpeg"/>
  <Override PartName="/ppt/media/image25.png" ContentType="image/png"/>
  <Override PartName="/ppt/media/image24.png" ContentType="image/png"/>
  <Override PartName="/ppt/media/image28.jpeg" ContentType="image/jpeg"/>
  <Override PartName="/ppt/media/image11.jpeg" ContentType="image/jpeg"/>
  <Override PartName="/ppt/media/image59.png" ContentType="image/png"/>
  <Override PartName="/ppt/media/image22.png" ContentType="image/png"/>
  <Override PartName="/ppt/media/image74.jpeg" ContentType="image/jpeg"/>
  <Override PartName="/ppt/media/image18.jpeg" ContentType="image/jpeg"/>
  <Override PartName="/ppt/media/image73.png" ContentType="image/png"/>
  <Override PartName="/ppt/media/image71.tif" ContentType="image/tiff"/>
  <Override PartName="/ppt/media/image3.png" ContentType="image/png"/>
  <Override PartName="/ppt/media/image33.png" ContentType="image/png"/>
  <Override PartName="/ppt/media/image17.jpeg" ContentType="image/jpeg"/>
  <Override PartName="/ppt/media/image26.png" ContentType="image/png"/>
  <Override PartName="/ppt/media/image63.png" ContentType="image/png"/>
  <Override PartName="/ppt/media/image49.jpeg" ContentType="image/jpeg"/>
  <Override PartName="/ppt/media/image72.tif" ContentType="image/tiff"/>
  <Override PartName="/ppt/media/image70.png" ContentType="image/png"/>
  <Override PartName="/ppt/media/image69.png" ContentType="image/png"/>
  <Override PartName="/ppt/media/image32.png" ContentType="image/png"/>
  <Override PartName="/ppt/media/image4.tif" ContentType="image/tiff"/>
  <Override PartName="/ppt/media/image2.png" ContentType="image/png"/>
  <Override PartName="/ppt/media/image67.png" ContentType="image/png"/>
  <Override PartName="/ppt/media/image30.png" ContentType="image/png"/>
  <Override PartName="/ppt/media/image64.png" ContentType="image/png"/>
  <Override PartName="/ppt/media/image15.jpeg" ContentType="image/jpeg"/>
  <Override PartName="/ppt/media/image27.png" ContentType="image/png"/>
  <Override PartName="/ppt/media/image60.png" ContentType="image/png"/>
  <Override PartName="/ppt/media/image57.png" ContentType="image/png"/>
  <Override PartName="/ppt/media/image37.jpeg" ContentType="image/jpeg"/>
  <Override PartName="/ppt/media/image20.png" ContentType="image/png"/>
  <Override PartName="/ppt/media/image65.png" ContentType="image/png"/>
  <Override PartName="/ppt/media/image21.jpeg" ContentType="image/jpeg"/>
  <Override PartName="/ppt/media/image47.jpeg" ContentType="image/jpeg"/>
  <Override PartName="/ppt/media/image68.png" ContentType="image/png"/>
  <Override PartName="/ppt/media/image14.jpeg" ContentType="image/jpeg"/>
  <Override PartName="/ppt/media/image54.png" ContentType="image/png"/>
  <Override PartName="/ppt/media/image41.jpeg" ContentType="image/jpeg"/>
  <Override PartName="/ppt/media/image66.png" ContentType="image/png"/>
  <Override PartName="/ppt/media/image8.png" ContentType="image/png"/>
  <Override PartName="/ppt/media/image61.png" ContentType="image/png"/>
  <Override PartName="/ppt/media/image5.jpeg" ContentType="image/jpeg"/>
  <Override PartName="/ppt/media/image50.png" ContentType="image/png"/>
  <Override PartName="/ppt/media/image16.png" ContentType="image/png"/>
  <Override PartName="/ppt/media/image6.tif" ContentType="image/tiff"/>
  <Override PartName="/ppt/media/image40.png" ContentType="image/png"/>
  <Override PartName="/ppt/media/image29.jpeg" ContentType="image/jpeg"/>
  <Override PartName="/ppt/media/image1.png" ContentType="image/png"/>
  <Override PartName="/ppt/media/image52.jpeg" ContentType="image/jpeg"/>
  <Override PartName="/ppt/media/image10.jpeg" ContentType="image/jpeg"/>
  <Override PartName="/ppt/media/image7.tif" ContentType="image/tiff"/>
  <Override PartName="/ppt/media/image9.png" ContentType="image/png"/>
  <Override PartName="/ppt/media/image39.png" ContentType="image/png"/>
  <Override PartName="/ppt/media/image12.png" ContentType="image/png"/>
  <Override PartName="/ppt/media/image23.png" ContentType="image/png"/>
  <Override PartName="/ppt/media/image13.jpeg" ContentType="image/jpeg"/>
  <Override PartName="/ppt/presProps.xml" ContentType="application/vnd.openxmlformats-officedocument.presentationml.presProps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1.xml.rels" ContentType="application/vnd.openxmlformats-package.relationships+xml"/>
  <Override PartName="/ppt/slides/_rels/slide1.xml.rels" ContentType="application/vnd.openxmlformats-package.relationships+xml"/>
  <Override PartName="/ppt/slides/_rels/slide4.xml.rels" ContentType="application/vnd.openxmlformats-package.relationships+xml"/>
  <Override PartName="/ppt/slides/_rels/slide2.xml.rels" ContentType="application/vnd.openxmlformats-package.relationships+xml"/>
  <Override PartName="/ppt/slides/_rels/slide5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slide13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presProps" Target="presProps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Cliquez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pour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déplacer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la diapo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r-FR" sz="2000" spc="-1" strike="noStrike">
                <a:latin typeface="Arial"/>
              </a:rPr>
              <a:t>Cliquez </a:t>
            </a:r>
            <a:r>
              <a:rPr b="0" lang="fr-FR" sz="2000" spc="-1" strike="noStrike">
                <a:latin typeface="Arial"/>
              </a:rPr>
              <a:t>pour </a:t>
            </a:r>
            <a:r>
              <a:rPr b="0" lang="fr-FR" sz="2000" spc="-1" strike="noStrike">
                <a:latin typeface="Arial"/>
              </a:rPr>
              <a:t>modif</a:t>
            </a:r>
            <a:r>
              <a:rPr b="0" lang="fr-FR" sz="2000" spc="-1" strike="noStrike">
                <a:latin typeface="Arial"/>
              </a:rPr>
              <a:t>ier le </a:t>
            </a:r>
            <a:r>
              <a:rPr b="0" lang="fr-FR" sz="2000" spc="-1" strike="noStrike">
                <a:latin typeface="Arial"/>
              </a:rPr>
              <a:t>form</a:t>
            </a:r>
            <a:r>
              <a:rPr b="0" lang="fr-FR" sz="2000" spc="-1" strike="noStrike">
                <a:latin typeface="Arial"/>
              </a:rPr>
              <a:t>at </a:t>
            </a:r>
            <a:r>
              <a:rPr b="0" lang="fr-FR" sz="2000" spc="-1" strike="noStrike">
                <a:latin typeface="Arial"/>
              </a:rPr>
              <a:t>des </a:t>
            </a:r>
            <a:r>
              <a:rPr b="0" lang="fr-FR" sz="2000" spc="-1" strike="noStrike">
                <a:latin typeface="Arial"/>
              </a:rPr>
              <a:t>notes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p>
            <a:r>
              <a:rPr b="0" lang="fr-FR" sz="1400" spc="-1" strike="noStrike">
                <a:latin typeface="Times New Roman"/>
              </a:rPr>
              <a:t>&lt;en-tête&gt;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3" name="PlaceHolder 4"/>
          <p:cNvSpPr>
            <a:spLocks noGrp="1"/>
          </p:cNvSpPr>
          <p:nvPr>
            <p:ph type="dt" idx="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Autofit/>
          </a:bodyPr>
          <a:lstStyle>
            <a:lvl1pPr algn="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buNone/>
            </a:pPr>
            <a:r>
              <a:rPr b="0" lang="fr-FR" sz="1400" spc="-1" strike="noStrike">
                <a:latin typeface="Times New Roman"/>
              </a:rPr>
              <a:t>&lt;date/heure&gt;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4" name="PlaceHolder 5"/>
          <p:cNvSpPr>
            <a:spLocks noGrp="1"/>
          </p:cNvSpPr>
          <p:nvPr>
            <p:ph type="ftr" idx="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>
              <a:defRPr b="0" lang="fr-FR" sz="1400" spc="-1" strike="noStrike">
                <a:latin typeface="Times New Roman"/>
              </a:defRPr>
            </a:lvl1pPr>
          </a:lstStyle>
          <a:p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85" name="PlaceHolder 6"/>
          <p:cNvSpPr>
            <a:spLocks noGrp="1"/>
          </p:cNvSpPr>
          <p:nvPr>
            <p:ph type="sldNum" idx="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b">
            <a:noAutofit/>
          </a:bodyPr>
          <a:lstStyle>
            <a:lvl1pPr algn="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r">
              <a:buNone/>
            </a:pPr>
            <a:fld id="{0D91B222-49E1-4118-A4C4-421F7E045A20}" type="slidenum">
              <a:rPr b="0" lang="fr-FR" sz="1400" spc="-1" strike="noStrike">
                <a:latin typeface="Times New Roman"/>
              </a:rPr>
              <a:t>&lt;numéro&gt;</a:t>
            </a:fld>
            <a:endParaRPr b="0" lang="fr-FR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15.xml.rels><?xml version="1.0" encoding="UTF-8"?>
<Relationships xmlns="http://schemas.openxmlformats.org/package/2006/relationships"><Relationship Id="rId1" Type="http://schemas.openxmlformats.org/officeDocument/2006/relationships/slide" Target="../slides/slide15.xml"/><Relationship Id="rId2" Type="http://schemas.openxmlformats.org/officeDocument/2006/relationships/notesMaster" Target="../notesMasters/notesMaster1.xml"/>
</Relationships>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
</Relationship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70" name="PlaceHolder 3"/>
          <p:cNvSpPr>
            <a:spLocks noGrp="1"/>
          </p:cNvSpPr>
          <p:nvPr>
            <p:ph type="sldNum" idx="20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D1BF59FE-CD5C-4E58-BA6E-B2CCE842C4E5}" type="slidenum">
              <a:rPr b="0" lang="fr-FR" sz="1200" spc="-1" strike="noStrike">
                <a:latin typeface="Times New Roman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sldImg"/>
          </p:nvPr>
        </p:nvSpPr>
        <p:spPr>
          <a:xfrm>
            <a:off x="685800" y="1143000"/>
            <a:ext cx="5486040" cy="3085920"/>
          </a:xfrm>
          <a:prstGeom prst="rect">
            <a:avLst/>
          </a:prstGeom>
          <a:ln w="0">
            <a:noFill/>
          </a:ln>
        </p:spPr>
      </p:sp>
      <p:sp>
        <p:nvSpPr>
          <p:cNvPr id="3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endParaRPr b="0" lang="fr-FR" sz="2000" spc="-1" strike="noStrike">
              <a:latin typeface="Arial"/>
            </a:endParaRPr>
          </a:p>
        </p:txBody>
      </p:sp>
      <p:sp>
        <p:nvSpPr>
          <p:cNvPr id="367" name="PlaceHolder 3"/>
          <p:cNvSpPr>
            <a:spLocks noGrp="1"/>
          </p:cNvSpPr>
          <p:nvPr>
            <p:ph type="sldNum" idx="19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latin typeface="Times New Roman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36D0EE3-2D66-4743-AE28-403B655134F5}" type="slidenum">
              <a:rPr b="0" lang="fr-FR" sz="1200" spc="-1" strike="noStrike">
                <a:latin typeface="Times New Roman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8D1F35F-D218-4593-8041-7C40C13A4793}" type="slidenum">
              <a:t>&lt;#&gt;</a:t>
            </a:fld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52C0B3B4-0EA7-4D70-B7EE-9F39AFB906E1}" type="slidenum">
              <a:t>&lt;#&gt;</a:t>
            </a:fld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D1E43DD-12BF-4C88-8181-7AC9A0A5512A}" type="slidenum">
              <a:t>&lt;#&gt;</a:t>
            </a:fld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C9C2EF3C-F2D3-45C0-A210-B0DEFD607B6C}" type="slidenum">
              <a:t>&lt;#&gt;</a:t>
            </a:fld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4BBF44D6-50D3-4628-B9E2-6FC8BF1FF93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D0E31C4-35CF-4AD6-A90A-620C1A39D62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D73E4DFB-9B16-42EB-B0A6-5E61E1E40FAA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35C8790-C40A-4E90-AB0D-4C9E2769C26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6EFD498-EEC7-48F1-962E-8AB3D7699FC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0043590F-C0A3-42F1-9958-8716138C7FFE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B962A992-8378-4B4F-9F09-2D3BA85C1E2E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74D9659-A29F-4949-8C3C-BE373208BF62}" type="slidenum">
              <a:t>&lt;#&gt;</a:t>
            </a:fld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52589EFA-3C8E-4364-A632-F115D1B232B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A0EFC6CA-CC5D-4AF3-B3D1-7C6FBFAADB6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2A125B49-C940-462A-8F80-E8A949E4B2AC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F54B3AF2-9C69-4565-A2FE-994C2773F5F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4"/>
          </p:nvPr>
        </p:nvSpPr>
        <p:spPr/>
        <p:txBody>
          <a:bodyPr/>
          <a:p>
            <a:fld id="{33FD47BD-A33B-4A78-AFA9-F499AA1FB7F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2"/>
          </p:nvPr>
        </p:nvSpPr>
        <p:spPr/>
        <p:txBody>
          <a:bodyPr/>
          <a:p>
            <a:r>
              <a:rPr lang="fr-F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2D38B87F-6531-4288-BE81-79743CD7EAFF}" type="slidenum">
              <a:t>&lt;#&gt;</a:t>
            </a:fld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ED72E2C-2538-4AD1-A147-BA6CBA5A46A2}" type="slidenum">
              <a:t>&lt;#&gt;</a:t>
            </a:fld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93FAFFF5-7202-426D-B722-BE13059426E7}" type="slidenum">
              <a:t>&lt;#&gt;</a:t>
            </a:fld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>
              <a:buNone/>
            </a:pPr>
            <a:endParaRPr b="0" lang="fr-FR" sz="32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E5AD7019-368D-4D72-AEAC-66FD06D0CCF7}" type="slidenum">
              <a:t>&lt;#&gt;</a:t>
            </a:fld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3B8758B6-21E9-43C7-BF50-D791599F31CD}" type="slidenum">
              <a:t>&lt;#&gt;</a:t>
            </a:fld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63526E6F-5BF2-47C7-85A8-4A11B2EFC50C}" type="slidenum">
              <a:t>&lt;#&gt;</a:t>
            </a:fld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>
              <a:lnSpc>
                <a:spcPct val="90000"/>
              </a:lnSpc>
              <a:spcBef>
                <a:spcPts val="1417"/>
              </a:spcBef>
              <a:buNone/>
            </a:pP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sldNum" idx="1"/>
          </p:nvPr>
        </p:nvSpPr>
        <p:spPr/>
        <p:txBody>
          <a:bodyPr/>
          <a:p>
            <a:fld id="{A64487C5-1897-46C4-964D-82CD86B57BD3}" type="slidenum">
              <a:t>&lt;#&gt;</a:t>
            </a:fld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sldNum" idx="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C0D14B1-BB3E-4249-887C-36323B0A6FBF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Cliqu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ez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pour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édite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r le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forma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 du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texte-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titre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algn="ctr">
              <a:lnSpc>
                <a:spcPct val="90000"/>
              </a:lnSpc>
              <a:buNone/>
            </a:pP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M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od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ifi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ez 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le 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st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yl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e 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du 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tit</a:t>
            </a:r>
            <a:r>
              <a:rPr b="0" lang="fr-FR" sz="6000" spc="-1" strike="noStrike">
                <a:solidFill>
                  <a:srgbClr val="000000"/>
                </a:solidFill>
                <a:latin typeface="Calibri Light"/>
              </a:rPr>
              <a:t>re</a:t>
            </a:r>
            <a:endParaRPr b="0" lang="fr-FR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2"/>
          <p:cNvSpPr>
            <a:spLocks noGrp="1"/>
          </p:cNvSpPr>
          <p:nvPr>
            <p:ph type="dt" idx="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8b8b8b"/>
                </a:solidFill>
                <a:latin typeface="Calibri"/>
              </a:rPr>
              <a:t>&lt;date/heure&gt;</a:t>
            </a:r>
            <a:endParaRPr b="0" lang="fr-FR" sz="1200" spc="-1" strike="noStrike">
              <a:latin typeface="Times New Roman"/>
            </a:endParaRPr>
          </a:p>
        </p:txBody>
      </p:sp>
      <p:sp>
        <p:nvSpPr>
          <p:cNvPr id="41" name="PlaceHolder 3"/>
          <p:cNvSpPr>
            <a:spLocks noGrp="1"/>
          </p:cNvSpPr>
          <p:nvPr>
            <p:ph type="ftr" idx="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ctr">
              <a:buNone/>
              <a:defRPr b="0" lang="fr-FR" sz="1400" spc="-1" strike="noStrike">
                <a:latin typeface="Times New Roman"/>
              </a:defRPr>
            </a:lvl1pPr>
          </a:lstStyle>
          <a:p>
            <a:pPr algn="ctr">
              <a:buNone/>
            </a:pPr>
            <a:r>
              <a:rPr b="0" lang="fr-FR" sz="1400" spc="-1" strike="noStrike">
                <a:latin typeface="Times New Roman"/>
              </a:rPr>
              <a:t>&lt;pied de page&gt;</a:t>
            </a:r>
            <a:endParaRPr b="0" lang="fr-FR" sz="1400" spc="-1" strike="noStrike">
              <a:latin typeface="Times New Roman"/>
            </a:endParaRPr>
          </a:p>
        </p:txBody>
      </p:sp>
      <p:sp>
        <p:nvSpPr>
          <p:cNvPr id="42" name="PlaceHolder 4"/>
          <p:cNvSpPr>
            <a:spLocks noGrp="1"/>
          </p:cNvSpPr>
          <p:nvPr>
            <p:ph type="sldNum" idx="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FR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0DAE0E95-899C-4551-AD48-7AFCD7A72A5C}" type="slidenum">
              <a:rPr b="0" lang="fr-FR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43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Cliquez pour éditer le format du plan de texte</a:t>
            </a:r>
            <a:endParaRPr b="0" lang="fr-FR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Second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Troisième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Quatrième niveau de plan</a:t>
            </a:r>
            <a:endParaRPr b="0" lang="fr-FR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Cinquième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Sixième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Septième niveau de plan</a:t>
            </a:r>
            <a:endParaRPr b="0" lang="fr-FR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tif"/><Relationship Id="rId5" Type="http://schemas.openxmlformats.org/officeDocument/2006/relationships/image" Target="../media/image5.jpeg"/><Relationship Id="rId6" Type="http://schemas.openxmlformats.org/officeDocument/2006/relationships/image" Target="../media/image6.tif"/><Relationship Id="rId7" Type="http://schemas.openxmlformats.org/officeDocument/2006/relationships/image" Target="../media/image7.tif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jpeg"/><Relationship Id="rId11" Type="http://schemas.openxmlformats.org/officeDocument/2006/relationships/image" Target="../media/image11.jpeg"/><Relationship Id="rId12" Type="http://schemas.openxmlformats.org/officeDocument/2006/relationships/image" Target="../media/image12.png"/><Relationship Id="rId13" Type="http://schemas.openxmlformats.org/officeDocument/2006/relationships/image" Target="../media/image13.jpeg"/><Relationship Id="rId1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56.png"/><Relationship Id="rId2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57.png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8" Type="http://schemas.openxmlformats.org/officeDocument/2006/relationships/image" Target="../media/image66.png"/><Relationship Id="rId9" Type="http://schemas.openxmlformats.org/officeDocument/2006/relationships/image" Target="../media/image67.png"/><Relationship Id="rId10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68.png"/><Relationship Id="rId2" Type="http://schemas.openxmlformats.org/officeDocument/2006/relationships/image" Target="../media/image69.png"/><Relationship Id="rId3" Type="http://schemas.openxmlformats.org/officeDocument/2006/relationships/image" Target="../media/image70.png"/><Relationship Id="rId4" Type="http://schemas.openxmlformats.org/officeDocument/2006/relationships/image" Target="../media/image71.tif"/><Relationship Id="rId5" Type="http://schemas.openxmlformats.org/officeDocument/2006/relationships/image" Target="../media/image72.tif"/><Relationship Id="rId6" Type="http://schemas.openxmlformats.org/officeDocument/2006/relationships/hyperlink" Target="https://umr-sebio.fr/" TargetMode="External"/><Relationship Id="rId7" Type="http://schemas.openxmlformats.org/officeDocument/2006/relationships/image" Target="../media/image73.png"/><Relationship Id="rId8" Type="http://schemas.openxmlformats.org/officeDocument/2006/relationships/image" Target="../media/image74.jpeg"/><Relationship Id="rId9" Type="http://schemas.openxmlformats.org/officeDocument/2006/relationships/slideLayout" Target="../slideLayouts/slideLayout14.xml"/><Relationship Id="rId10" Type="http://schemas.openxmlformats.org/officeDocument/2006/relationships/notesSlide" Target="../notesSlides/notesSlide1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hyperlink" Target="https://doi.org/10.1139/F09-06" TargetMode="External"/><Relationship Id="rId2" Type="http://schemas.openxmlformats.org/officeDocument/2006/relationships/hyperlink" Target="https://doi.org/10.1007/s10646-015-1420-1" TargetMode="External"/><Relationship Id="rId3" Type="http://schemas.openxmlformats.org/officeDocument/2006/relationships/hyperlink" Target="https://doi.org/10.3389/fmars.2016.00187" TargetMode="External"/><Relationship Id="rId4" Type="http://schemas.openxmlformats.org/officeDocument/2006/relationships/hyperlink" Target="https://doi.org/10.3389/fmars.2016.00187" TargetMode="External"/><Relationship Id="rId5" Type="http://schemas.openxmlformats.org/officeDocument/2006/relationships/hyperlink" Target="https://doi.org/10.3389/fmars.2016.00187" TargetMode="External"/><Relationship Id="rId6" Type="http://schemas.openxmlformats.org/officeDocument/2006/relationships/image" Target="../media/image14.jpeg"/><Relationship Id="rId7" Type="http://schemas.openxmlformats.org/officeDocument/2006/relationships/image" Target="../media/image15.jpeg"/><Relationship Id="rId8" Type="http://schemas.openxmlformats.org/officeDocument/2006/relationships/image" Target="../media/image16.png"/><Relationship Id="rId9" Type="http://schemas.openxmlformats.org/officeDocument/2006/relationships/image" Target="../media/image17.jpeg"/><Relationship Id="rId10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jpe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Relationship Id="rId11" Type="http://schemas.openxmlformats.org/officeDocument/2006/relationships/slideLayout" Target="../slideLayouts/slideLayout1.xml"/><Relationship Id="rId12" Type="http://schemas.openxmlformats.org/officeDocument/2006/relationships/notesSlide" Target="../notesSlides/notesSlide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4.jpeg"/><Relationship Id="rId2" Type="http://schemas.openxmlformats.org/officeDocument/2006/relationships/image" Target="../media/image35.jpeg"/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1.jpeg"/><Relationship Id="rId2" Type="http://schemas.openxmlformats.org/officeDocument/2006/relationships/image" Target="../media/image42.jpeg"/><Relationship Id="rId3" Type="http://schemas.openxmlformats.org/officeDocument/2006/relationships/image" Target="../media/image43.pn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6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6.jpeg"/><Relationship Id="rId2" Type="http://schemas.openxmlformats.org/officeDocument/2006/relationships/image" Target="../media/image47.jpeg"/><Relationship Id="rId3" Type="http://schemas.openxmlformats.org/officeDocument/2006/relationships/image" Target="../media/image48.jpeg"/><Relationship Id="rId4" Type="http://schemas.openxmlformats.org/officeDocument/2006/relationships/image" Target="../media/image49.jpeg"/><Relationship Id="rId5" Type="http://schemas.openxmlformats.org/officeDocument/2006/relationships/image" Target="../media/image50.png"/><Relationship Id="rId6" Type="http://schemas.openxmlformats.org/officeDocument/2006/relationships/image" Target="../media/image51.jpeg"/><Relationship Id="rId7" Type="http://schemas.openxmlformats.org/officeDocument/2006/relationships/image" Target="../media/image52.jpeg"/><Relationship Id="rId8" Type="http://schemas.openxmlformats.org/officeDocument/2006/relationships/image" Target="../media/image53.png"/><Relationship Id="rId9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2" descr="Télécharger fichier STL gratuit Sea Mussel • Modèle imprimable en 3D ・ Cults"/>
          <p:cNvPicPr/>
          <p:nvPr/>
        </p:nvPicPr>
        <p:blipFill>
          <a:blip r:embed="rId1"/>
          <a:srcRect l="0" t="26510" r="0" b="20898"/>
          <a:stretch/>
        </p:blipFill>
        <p:spPr>
          <a:xfrm rot="16400400">
            <a:off x="3773520" y="1660680"/>
            <a:ext cx="1193400" cy="627480"/>
          </a:xfrm>
          <a:prstGeom prst="rect">
            <a:avLst/>
          </a:prstGeom>
          <a:ln w="0">
            <a:noFill/>
          </a:ln>
        </p:spPr>
      </p:pic>
      <p:sp>
        <p:nvSpPr>
          <p:cNvPr id="87" name="ZoneTexte 5"/>
          <p:cNvSpPr/>
          <p:nvPr/>
        </p:nvSpPr>
        <p:spPr>
          <a:xfrm>
            <a:off x="4160520" y="1725840"/>
            <a:ext cx="3497400" cy="1268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1" lang="fr-FR" sz="4800" spc="-1" strike="noStrike">
                <a:solidFill>
                  <a:srgbClr val="0070c0"/>
                </a:solidFill>
                <a:latin typeface="Arial"/>
              </a:rPr>
              <a:t>alvometry</a:t>
            </a:r>
            <a:endParaRPr b="0" lang="fr-FR" sz="4800" spc="-1" strike="noStrike">
              <a:latin typeface="Arial"/>
            </a:endParaRPr>
          </a:p>
        </p:txBody>
      </p:sp>
      <p:pic>
        <p:nvPicPr>
          <p:cNvPr id="88" name="Picture 16" descr="Plateforme PRESEN"/>
          <p:cNvPicPr/>
          <p:nvPr/>
        </p:nvPicPr>
        <p:blipFill>
          <a:blip r:embed="rId2"/>
          <a:stretch/>
        </p:blipFill>
        <p:spPr>
          <a:xfrm>
            <a:off x="8870760" y="5673600"/>
            <a:ext cx="1964520" cy="1063800"/>
          </a:xfrm>
          <a:prstGeom prst="rect">
            <a:avLst/>
          </a:prstGeom>
          <a:ln w="0">
            <a:noFill/>
          </a:ln>
        </p:spPr>
      </p:pic>
      <p:pic>
        <p:nvPicPr>
          <p:cNvPr id="89" name="Picture 2" descr="LITIS"/>
          <p:cNvPicPr/>
          <p:nvPr/>
        </p:nvPicPr>
        <p:blipFill>
          <a:blip r:embed="rId3"/>
          <a:srcRect l="0" t="0" r="38171" b="0"/>
          <a:stretch/>
        </p:blipFill>
        <p:spPr>
          <a:xfrm>
            <a:off x="4892400" y="0"/>
            <a:ext cx="1884960" cy="1016280"/>
          </a:xfrm>
          <a:prstGeom prst="rect">
            <a:avLst/>
          </a:prstGeom>
          <a:ln w="0">
            <a:noFill/>
          </a:ln>
        </p:spPr>
      </p:pic>
      <p:pic>
        <p:nvPicPr>
          <p:cNvPr id="90" name="Image 9" descr=""/>
          <p:cNvPicPr/>
          <p:nvPr/>
        </p:nvPicPr>
        <p:blipFill>
          <a:blip r:embed="rId4"/>
          <a:stretch/>
        </p:blipFill>
        <p:spPr>
          <a:xfrm>
            <a:off x="11022840" y="5492880"/>
            <a:ext cx="1008000" cy="1364760"/>
          </a:xfrm>
          <a:prstGeom prst="rect">
            <a:avLst/>
          </a:prstGeom>
          <a:ln w="0">
            <a:noFill/>
          </a:ln>
        </p:spPr>
      </p:pic>
      <p:pic>
        <p:nvPicPr>
          <p:cNvPr id="91" name="Image 10" descr=""/>
          <p:cNvPicPr/>
          <p:nvPr/>
        </p:nvPicPr>
        <p:blipFill>
          <a:blip r:embed="rId5"/>
          <a:stretch/>
        </p:blipFill>
        <p:spPr>
          <a:xfrm>
            <a:off x="10162440" y="249120"/>
            <a:ext cx="1665000" cy="728640"/>
          </a:xfrm>
          <a:prstGeom prst="rect">
            <a:avLst/>
          </a:prstGeom>
          <a:ln w="0">
            <a:noFill/>
          </a:ln>
        </p:spPr>
      </p:pic>
      <p:pic>
        <p:nvPicPr>
          <p:cNvPr id="92" name="image1.tif" descr=""/>
          <p:cNvPicPr/>
          <p:nvPr/>
        </p:nvPicPr>
        <p:blipFill>
          <a:blip r:embed="rId6"/>
          <a:stretch/>
        </p:blipFill>
        <p:spPr>
          <a:xfrm>
            <a:off x="6922080" y="105120"/>
            <a:ext cx="1728000" cy="1007640"/>
          </a:xfrm>
          <a:prstGeom prst="rect">
            <a:avLst/>
          </a:prstGeom>
          <a:ln w="12700">
            <a:noFill/>
          </a:ln>
        </p:spPr>
      </p:pic>
      <p:pic>
        <p:nvPicPr>
          <p:cNvPr id="93" name="image2.tif" descr=""/>
          <p:cNvPicPr/>
          <p:nvPr/>
        </p:nvPicPr>
        <p:blipFill>
          <a:blip r:embed="rId7"/>
          <a:stretch/>
        </p:blipFill>
        <p:spPr>
          <a:xfrm>
            <a:off x="8794080" y="105120"/>
            <a:ext cx="1367640" cy="1007640"/>
          </a:xfrm>
          <a:prstGeom prst="rect">
            <a:avLst/>
          </a:prstGeom>
          <a:ln w="12700">
            <a:noFill/>
          </a:ln>
        </p:spPr>
      </p:pic>
      <p:pic>
        <p:nvPicPr>
          <p:cNvPr id="94" name="Picture 2" descr="ANR InSciM Project: Modelling Uncertainty in Science"/>
          <p:cNvPicPr/>
          <p:nvPr/>
        </p:nvPicPr>
        <p:blipFill>
          <a:blip r:embed="rId8"/>
          <a:stretch/>
        </p:blipFill>
        <p:spPr>
          <a:xfrm>
            <a:off x="4915080" y="5739840"/>
            <a:ext cx="3555720" cy="993600"/>
          </a:xfrm>
          <a:prstGeom prst="rect">
            <a:avLst/>
          </a:prstGeom>
          <a:ln w="0">
            <a:noFill/>
          </a:ln>
        </p:spPr>
      </p:pic>
      <p:pic>
        <p:nvPicPr>
          <p:cNvPr id="95" name="Picture 4" descr="TERRA FORMA — Cat OPIDoR"/>
          <p:cNvPicPr/>
          <p:nvPr/>
        </p:nvPicPr>
        <p:blipFill>
          <a:blip r:embed="rId9"/>
          <a:stretch/>
        </p:blipFill>
        <p:spPr>
          <a:xfrm>
            <a:off x="2834640" y="5050080"/>
            <a:ext cx="1771200" cy="1807560"/>
          </a:xfrm>
          <a:prstGeom prst="rect">
            <a:avLst/>
          </a:prstGeom>
          <a:ln w="0">
            <a:noFill/>
          </a:ln>
        </p:spPr>
      </p:pic>
      <p:pic>
        <p:nvPicPr>
          <p:cNvPr id="96" name="Picture 8" descr=""/>
          <p:cNvPicPr/>
          <p:nvPr/>
        </p:nvPicPr>
        <p:blipFill>
          <a:blip r:embed="rId10"/>
          <a:srcRect l="0" t="21845" r="0" b="13023"/>
          <a:stretch/>
        </p:blipFill>
        <p:spPr>
          <a:xfrm>
            <a:off x="0" y="1692000"/>
            <a:ext cx="2205720" cy="1913400"/>
          </a:xfrm>
          <a:prstGeom prst="rect">
            <a:avLst/>
          </a:prstGeom>
          <a:ln w="0">
            <a:noFill/>
          </a:ln>
        </p:spPr>
      </p:pic>
      <p:pic>
        <p:nvPicPr>
          <p:cNvPr id="97" name="Picture 10" descr=""/>
          <p:cNvPicPr/>
          <p:nvPr/>
        </p:nvPicPr>
        <p:blipFill>
          <a:blip r:embed="rId11"/>
          <a:stretch/>
        </p:blipFill>
        <p:spPr>
          <a:xfrm rot="5400000">
            <a:off x="273600" y="3338640"/>
            <a:ext cx="1670040" cy="2217240"/>
          </a:xfrm>
          <a:prstGeom prst="rect">
            <a:avLst/>
          </a:prstGeom>
          <a:ln w="0">
            <a:noFill/>
          </a:ln>
        </p:spPr>
      </p:pic>
      <p:pic>
        <p:nvPicPr>
          <p:cNvPr id="98" name="Image 14" descr=""/>
          <p:cNvPicPr/>
          <p:nvPr/>
        </p:nvPicPr>
        <p:blipFill>
          <a:blip r:embed="rId12"/>
          <a:srcRect l="0" t="0" r="41165" b="0"/>
          <a:stretch/>
        </p:blipFill>
        <p:spPr>
          <a:xfrm>
            <a:off x="0" y="5301360"/>
            <a:ext cx="2148840" cy="1556280"/>
          </a:xfrm>
          <a:prstGeom prst="rect">
            <a:avLst/>
          </a:prstGeom>
          <a:ln w="0">
            <a:noFill/>
          </a:ln>
        </p:spPr>
      </p:pic>
      <p:pic>
        <p:nvPicPr>
          <p:cNvPr id="99" name="Picture 12" descr=""/>
          <p:cNvPicPr/>
          <p:nvPr/>
        </p:nvPicPr>
        <p:blipFill>
          <a:blip r:embed="rId13"/>
          <a:srcRect l="13275" t="20229" r="26196" b="37389"/>
          <a:stretch/>
        </p:blipFill>
        <p:spPr>
          <a:xfrm>
            <a:off x="0" y="0"/>
            <a:ext cx="2205720" cy="2057040"/>
          </a:xfrm>
          <a:prstGeom prst="rect">
            <a:avLst/>
          </a:prstGeom>
          <a:ln w="0">
            <a:noFill/>
          </a:ln>
        </p:spPr>
      </p:pic>
      <p:sp>
        <p:nvSpPr>
          <p:cNvPr id="100" name="ZoneTexte 15"/>
          <p:cNvSpPr/>
          <p:nvPr/>
        </p:nvSpPr>
        <p:spPr>
          <a:xfrm>
            <a:off x="5798880" y="2529720"/>
            <a:ext cx="4933440" cy="1268280"/>
          </a:xfrm>
          <a:prstGeom prst="rect">
            <a:avLst/>
          </a:prstGeom>
          <a:noFill/>
          <a:ln w="9525">
            <a:noFill/>
          </a:ln>
        </p:spPr>
        <p:style>
          <a:lnRef idx="0"/>
          <a:fillRef idx="0"/>
          <a:effectRef idx="0"/>
          <a:fontRef idx="minor"/>
        </p:style>
        <p:txBody>
          <a:bodyPr numCol="1" spcCol="0" anchor="ctr">
            <a:noAutofit/>
          </a:bodyPr>
          <a:p>
            <a:pPr algn="r">
              <a:lnSpc>
                <a:spcPct val="100000"/>
              </a:lnSpc>
              <a:buNone/>
            </a:pPr>
            <a:r>
              <a:rPr b="1" lang="fr-FR" sz="4000" spc="-1" strike="noStrike">
                <a:solidFill>
                  <a:srgbClr val="000000"/>
                </a:solidFill>
                <a:latin typeface="Arial"/>
              </a:rPr>
              <a:t>in Mercur-Food</a:t>
            </a:r>
            <a:endParaRPr b="0" lang="fr-FR" sz="4000" spc="-1" strike="noStrike">
              <a:latin typeface="Arial"/>
            </a:endParaRPr>
          </a:p>
        </p:txBody>
      </p:sp>
      <p:sp>
        <p:nvSpPr>
          <p:cNvPr id="101" name="ZoneTexte 16"/>
          <p:cNvSpPr/>
          <p:nvPr/>
        </p:nvSpPr>
        <p:spPr>
          <a:xfrm>
            <a:off x="4912920" y="3789000"/>
            <a:ext cx="3092760" cy="1369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514440" indent="-51444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Why ?</a:t>
            </a:r>
            <a:endParaRPr b="0" lang="fr-FR" sz="28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How ?</a:t>
            </a:r>
            <a:endParaRPr b="0" lang="fr-FR" sz="2800" spc="-1" strike="noStrike">
              <a:latin typeface="Arial"/>
            </a:endParaRPr>
          </a:p>
          <a:p>
            <a:pPr marL="514440" indent="-514440">
              <a:lnSpc>
                <a:spcPct val="100000"/>
              </a:lnSpc>
              <a:buClr>
                <a:srgbClr val="000000"/>
              </a:buClr>
              <a:buFont typeface="Calibri Light"/>
              <a:buAutoNum type="arabicPeriod"/>
            </a:pPr>
            <a:r>
              <a:rPr b="0" lang="fr-FR" sz="2800" spc="-1" strike="noStrike">
                <a:solidFill>
                  <a:srgbClr val="000000"/>
                </a:solidFill>
                <a:latin typeface="Calibri"/>
              </a:rPr>
              <a:t>Data analysis</a:t>
            </a:r>
            <a:endParaRPr b="0" lang="fr-FR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PlaceHolder 1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2E531E4-1F0F-4A40-A625-FE698E58A909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53" name="Rectangle 2"/>
          <p:cNvSpPr/>
          <p:nvPr/>
        </p:nvSpPr>
        <p:spPr>
          <a:xfrm>
            <a:off x="191520" y="0"/>
            <a:ext cx="113680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2000" spc="-1" strike="noStrike">
                <a:solidFill>
                  <a:srgbClr val="4472c4"/>
                </a:solidFill>
                <a:latin typeface="Calibri"/>
              </a:rPr>
              <a:t>Data Analysis : Grafana visualization of 6 nodes of 6 mussels in a lab stabulation experiment (valve closures are in the upper part of the graph)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54" name="Image 1" descr=""/>
          <p:cNvPicPr/>
          <p:nvPr/>
        </p:nvPicPr>
        <p:blipFill>
          <a:blip r:embed="rId1"/>
          <a:stretch/>
        </p:blipFill>
        <p:spPr>
          <a:xfrm>
            <a:off x="6480" y="980640"/>
            <a:ext cx="12184920" cy="5008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sldNum" idx="1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3D36801-1BBB-4D16-837B-8F9A6B9B31E1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56" name="Rectangle 2"/>
          <p:cNvSpPr/>
          <p:nvPr/>
        </p:nvSpPr>
        <p:spPr>
          <a:xfrm>
            <a:off x="191520" y="0"/>
            <a:ext cx="113680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2000" spc="-1" strike="noStrike">
                <a:solidFill>
                  <a:srgbClr val="4472c4"/>
                </a:solidFill>
                <a:latin typeface="Calibri"/>
              </a:rPr>
              <a:t>Data Analysis : Grafana visualization of Diesel effect (30 µL/L) ; superimposed raw valvometry of 5 mussels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57" name="Image 3" descr=""/>
          <p:cNvPicPr/>
          <p:nvPr/>
        </p:nvPicPr>
        <p:blipFill>
          <a:blip r:embed="rId1"/>
          <a:stretch/>
        </p:blipFill>
        <p:spPr>
          <a:xfrm>
            <a:off x="-13320" y="825480"/>
            <a:ext cx="12204720" cy="60321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605AF11A-C46B-4D7A-B3F6-128C3010BE03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59" name="Rectangle 2"/>
          <p:cNvSpPr/>
          <p:nvPr/>
        </p:nvSpPr>
        <p:spPr>
          <a:xfrm>
            <a:off x="407520" y="16200"/>
            <a:ext cx="113680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2000" spc="-1" strike="noStrike">
                <a:solidFill>
                  <a:srgbClr val="4472c4"/>
                </a:solidFill>
                <a:latin typeface="Calibri"/>
              </a:rPr>
              <a:t>Data Analysis : basic principles and extracted values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260" name="Connecteur droit 3"/>
          <p:cNvSpPr/>
          <p:nvPr/>
        </p:nvSpPr>
        <p:spPr>
          <a:xfrm>
            <a:off x="490320" y="43236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61" name="Rectangle 4"/>
          <p:cNvSpPr/>
          <p:nvPr/>
        </p:nvSpPr>
        <p:spPr>
          <a:xfrm>
            <a:off x="8238240" y="1299240"/>
            <a:ext cx="984960" cy="2406600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Rectangle 7"/>
          <p:cNvSpPr/>
          <p:nvPr/>
        </p:nvSpPr>
        <p:spPr>
          <a:xfrm>
            <a:off x="4843800" y="1290240"/>
            <a:ext cx="2274840" cy="2406600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Rectangle 8"/>
          <p:cNvSpPr/>
          <p:nvPr/>
        </p:nvSpPr>
        <p:spPr>
          <a:xfrm>
            <a:off x="7118640" y="3787920"/>
            <a:ext cx="1139760" cy="509400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4" name="Rectangle 10"/>
          <p:cNvSpPr/>
          <p:nvPr/>
        </p:nvSpPr>
        <p:spPr>
          <a:xfrm>
            <a:off x="1271520" y="3788280"/>
            <a:ext cx="128880" cy="506160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5" name="Rectangle 11"/>
          <p:cNvSpPr/>
          <p:nvPr/>
        </p:nvSpPr>
        <p:spPr>
          <a:xfrm>
            <a:off x="1390320" y="1280520"/>
            <a:ext cx="3121200" cy="2427840"/>
          </a:xfrm>
          <a:prstGeom prst="rect">
            <a:avLst/>
          </a:prstGeom>
          <a:solidFill>
            <a:srgbClr val="ffc000">
              <a:alpha val="27000"/>
            </a:srgb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6" name="Rectangle 12"/>
          <p:cNvSpPr/>
          <p:nvPr/>
        </p:nvSpPr>
        <p:spPr>
          <a:xfrm>
            <a:off x="4504320" y="3788280"/>
            <a:ext cx="310320" cy="506160"/>
          </a:xfrm>
          <a:prstGeom prst="rect">
            <a:avLst/>
          </a:prstGeom>
          <a:solidFill>
            <a:srgbClr val="00b050">
              <a:alpha val="27000"/>
            </a:srgbClr>
          </a:solidFill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7" name="Connecteur droit avec flèche 13"/>
          <p:cNvSpPr/>
          <p:nvPr/>
        </p:nvSpPr>
        <p:spPr>
          <a:xfrm flipV="1">
            <a:off x="1245240" y="913680"/>
            <a:ext cx="360" cy="3792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8" name="Connecteur droit avec flèche 14"/>
          <p:cNvSpPr/>
          <p:nvPr/>
        </p:nvSpPr>
        <p:spPr>
          <a:xfrm>
            <a:off x="1038240" y="4467960"/>
            <a:ext cx="8634600" cy="3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9" name="Forme libre : forme 8"/>
          <p:cNvSpPr/>
          <p:nvPr/>
        </p:nvSpPr>
        <p:spPr>
          <a:xfrm>
            <a:off x="1308600" y="1394280"/>
            <a:ext cx="7839720" cy="2808360"/>
          </a:xfrm>
          <a:custGeom>
            <a:avLst/>
            <a:gdLst/>
            <a:ahLst/>
            <a:rect l="l" t="t" r="r" b="b"/>
            <a:pathLst>
              <a:path w="7839986" h="2808609">
                <a:moveTo>
                  <a:pt x="0" y="2432230"/>
                </a:moveTo>
                <a:cubicBezTo>
                  <a:pt x="225287" y="1541021"/>
                  <a:pt x="573945" y="555469"/>
                  <a:pt x="746192" y="300428"/>
                </a:cubicBezTo>
                <a:cubicBezTo>
                  <a:pt x="918439" y="45387"/>
                  <a:pt x="1191543" y="463382"/>
                  <a:pt x="1360051" y="706039"/>
                </a:cubicBezTo>
                <a:cubicBezTo>
                  <a:pt x="1528559" y="948696"/>
                  <a:pt x="1639199" y="1516111"/>
                  <a:pt x="1757238" y="1756369"/>
                </a:cubicBezTo>
                <a:cubicBezTo>
                  <a:pt x="1875277" y="1996627"/>
                  <a:pt x="1920557" y="2185056"/>
                  <a:pt x="2068287" y="2147587"/>
                </a:cubicBezTo>
                <a:cubicBezTo>
                  <a:pt x="2216017" y="2110118"/>
                  <a:pt x="2435718" y="1477489"/>
                  <a:pt x="2643619" y="1531555"/>
                </a:cubicBezTo>
                <a:cubicBezTo>
                  <a:pt x="2851520" y="1585621"/>
                  <a:pt x="3150673" y="2434517"/>
                  <a:pt x="3315694" y="2471986"/>
                </a:cubicBezTo>
                <a:cubicBezTo>
                  <a:pt x="3480715" y="2509455"/>
                  <a:pt x="3445092" y="2166429"/>
                  <a:pt x="3633746" y="1756369"/>
                </a:cubicBezTo>
                <a:cubicBezTo>
                  <a:pt x="3822400" y="1346309"/>
                  <a:pt x="4197185" y="123844"/>
                  <a:pt x="4447619" y="11626"/>
                </a:cubicBezTo>
                <a:cubicBezTo>
                  <a:pt x="4698054" y="-100592"/>
                  <a:pt x="4871783" y="625296"/>
                  <a:pt x="5136353" y="1083064"/>
                </a:cubicBezTo>
                <a:cubicBezTo>
                  <a:pt x="5400923" y="1540832"/>
                  <a:pt x="5773467" y="2562606"/>
                  <a:pt x="6035040" y="2758233"/>
                </a:cubicBezTo>
                <a:cubicBezTo>
                  <a:pt x="6296613" y="2953860"/>
                  <a:pt x="6487885" y="2535755"/>
                  <a:pt x="6705789" y="2256828"/>
                </a:cubicBezTo>
                <a:cubicBezTo>
                  <a:pt x="6923693" y="1977901"/>
                  <a:pt x="7186086" y="1280805"/>
                  <a:pt x="7342462" y="1084673"/>
                </a:cubicBezTo>
                <a:cubicBezTo>
                  <a:pt x="7498838" y="888541"/>
                  <a:pt x="7604097" y="1065931"/>
                  <a:pt x="7839986" y="1199778"/>
                </a:cubicBezTo>
              </a:path>
            </a:pathLst>
          </a:custGeom>
          <a:noFill/>
          <a:ln>
            <a:solidFill>
              <a:srgbClr val="1d315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0" name="Connecteur droit 16"/>
          <p:cNvSpPr/>
          <p:nvPr/>
        </p:nvSpPr>
        <p:spPr>
          <a:xfrm>
            <a:off x="863280" y="3748320"/>
            <a:ext cx="8563680" cy="36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1" name="ZoneTexte 17"/>
          <p:cNvSpPr/>
          <p:nvPr/>
        </p:nvSpPr>
        <p:spPr>
          <a:xfrm>
            <a:off x="677520" y="548640"/>
            <a:ext cx="1135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VOA (%)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2" name="ZoneTexte 18"/>
          <p:cNvSpPr/>
          <p:nvPr/>
        </p:nvSpPr>
        <p:spPr>
          <a:xfrm>
            <a:off x="227880" y="3573000"/>
            <a:ext cx="760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10 %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3" name="ZoneTexte 19"/>
          <p:cNvSpPr/>
          <p:nvPr/>
        </p:nvSpPr>
        <p:spPr>
          <a:xfrm>
            <a:off x="259200" y="2349000"/>
            <a:ext cx="818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open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4" name="ZoneTexte 20"/>
          <p:cNvSpPr/>
          <p:nvPr/>
        </p:nvSpPr>
        <p:spPr>
          <a:xfrm>
            <a:off x="81360" y="3933000"/>
            <a:ext cx="1004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closed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5" name="ZoneTexte 21"/>
          <p:cNvSpPr/>
          <p:nvPr/>
        </p:nvSpPr>
        <p:spPr>
          <a:xfrm>
            <a:off x="-384480" y="5733360"/>
            <a:ext cx="7631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Activity</a:t>
            </a: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-&gt;</a:t>
            </a: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 </a:t>
            </a:r>
            <a:r>
              <a:rPr b="1" lang="fr-FR" sz="1800" spc="-1" strike="noStrike">
                <a:solidFill>
                  <a:srgbClr val="7030a0"/>
                </a:solidFill>
                <a:latin typeface="Calibri"/>
              </a:rPr>
              <a:t>Valvebeat</a:t>
            </a: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 : </a:t>
            </a:r>
            <a:r>
              <a:rPr b="0" lang="fr-FR" sz="1800" spc="-1" strike="noStrike">
                <a:solidFill>
                  <a:srgbClr val="0070c0"/>
                </a:solidFill>
                <a:latin typeface="Calibri"/>
              </a:rPr>
              <a:t>Nb of openings = 4 ; </a:t>
            </a:r>
            <a:r>
              <a:rPr b="0" lang="fr-FR" sz="1800" spc="-1" strike="noStrike">
                <a:solidFill>
                  <a:srgbClr val="ff0000"/>
                </a:solidFill>
                <a:latin typeface="Calibri"/>
              </a:rPr>
              <a:t>Nb of closures = 4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6" name="ZoneTexte 22"/>
          <p:cNvSpPr/>
          <p:nvPr/>
        </p:nvSpPr>
        <p:spPr>
          <a:xfrm>
            <a:off x="-638640" y="6309360"/>
            <a:ext cx="10986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Dwell time in states</a:t>
            </a:r>
            <a:r>
              <a:rPr b="0" lang="fr-FR" sz="1800" spc="-1" strike="noStrike">
                <a:solidFill>
                  <a:srgbClr val="00b05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-&gt;</a:t>
            </a:r>
            <a:r>
              <a:rPr b="0" lang="fr-FR" sz="1800" spc="-1" strike="noStrike">
                <a:solidFill>
                  <a:srgbClr val="00b050"/>
                </a:solidFill>
                <a:latin typeface="Calibri"/>
              </a:rPr>
              <a:t> avoidance state (less than 10% VOA ; </a:t>
            </a:r>
            <a:r>
              <a:rPr b="0" lang="fr-FR" sz="1800" spc="-1" strike="noStrike">
                <a:solidFill>
                  <a:srgbClr val="ffc000"/>
                </a:solidFill>
                <a:latin typeface="Calibri"/>
              </a:rPr>
              <a:t>filtration state (&gt; 10 % VOA) 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7" name="ZoneTexte 23"/>
          <p:cNvSpPr/>
          <p:nvPr/>
        </p:nvSpPr>
        <p:spPr>
          <a:xfrm>
            <a:off x="8566200" y="4477320"/>
            <a:ext cx="13759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Time (sec)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78" name="Connecteur droit avec flèche 24"/>
          <p:cNvSpPr/>
          <p:nvPr/>
        </p:nvSpPr>
        <p:spPr>
          <a:xfrm>
            <a:off x="9514440" y="3429000"/>
            <a:ext cx="360" cy="6372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  <a:headEnd len="med" type="triangle" w="med"/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79" name="ZoneTexte 25"/>
          <p:cNvSpPr/>
          <p:nvPr/>
        </p:nvSpPr>
        <p:spPr>
          <a:xfrm>
            <a:off x="2783520" y="4941000"/>
            <a:ext cx="5328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7030a0"/>
                </a:solidFill>
                <a:latin typeface="Calibri"/>
              </a:rPr>
              <a:t>Transition</a:t>
            </a:r>
            <a:r>
              <a:rPr b="0" lang="fr-FR" sz="1800" spc="-1" strike="noStrike">
                <a:solidFill>
                  <a:srgbClr val="7030a0"/>
                </a:solidFill>
                <a:latin typeface="Calibri"/>
              </a:rPr>
              <a:t> between states (avoidance/filtration)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0" name="ZoneTexte 26"/>
          <p:cNvSpPr/>
          <p:nvPr/>
        </p:nvSpPr>
        <p:spPr>
          <a:xfrm>
            <a:off x="9942840" y="4221000"/>
            <a:ext cx="15465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Max closure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1" name="ZoneTexte 27"/>
          <p:cNvSpPr/>
          <p:nvPr/>
        </p:nvSpPr>
        <p:spPr>
          <a:xfrm>
            <a:off x="9791640" y="1052640"/>
            <a:ext cx="1648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Max opening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2" name="ZoneTexte 30"/>
          <p:cNvSpPr/>
          <p:nvPr/>
        </p:nvSpPr>
        <p:spPr>
          <a:xfrm rot="4300800">
            <a:off x="2583360" y="2072160"/>
            <a:ext cx="11491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ff0000"/>
                </a:solidFill>
                <a:latin typeface="Calibri"/>
              </a:rPr>
              <a:t>Closure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3" name="ZoneTexte 31"/>
          <p:cNvSpPr/>
          <p:nvPr/>
        </p:nvSpPr>
        <p:spPr>
          <a:xfrm>
            <a:off x="1198800" y="3892320"/>
            <a:ext cx="2138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b050"/>
                </a:solidFill>
                <a:latin typeface="Calibri"/>
              </a:rPr>
              <a:t>Avoidance sate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4" name="ZoneTexte 32"/>
          <p:cNvSpPr/>
          <p:nvPr/>
        </p:nvSpPr>
        <p:spPr>
          <a:xfrm rot="17403600">
            <a:off x="1371960" y="2704680"/>
            <a:ext cx="12603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70c0"/>
                </a:solidFill>
                <a:latin typeface="Calibri"/>
              </a:rPr>
              <a:t>Opening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5" name="ZoneTexte 33"/>
          <p:cNvSpPr/>
          <p:nvPr/>
        </p:nvSpPr>
        <p:spPr>
          <a:xfrm>
            <a:off x="1217520" y="1268640"/>
            <a:ext cx="2118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ffc000"/>
                </a:solidFill>
                <a:latin typeface="Calibri"/>
              </a:rPr>
              <a:t>Filtration state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6" name="ZoneTexte 34"/>
          <p:cNvSpPr/>
          <p:nvPr/>
        </p:nvSpPr>
        <p:spPr>
          <a:xfrm>
            <a:off x="138240" y="6021360"/>
            <a:ext cx="11056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en-GB" sz="1800" spc="-1" strike="noStrike">
                <a:solidFill>
                  <a:srgbClr val="7030a0"/>
                </a:solidFill>
                <a:latin typeface="Calibri"/>
              </a:rPr>
              <a:t>Nb of transitions</a:t>
            </a:r>
            <a:r>
              <a:rPr b="0" lang="en-GB" sz="1800" spc="-1" strike="noStrike">
                <a:solidFill>
                  <a:srgbClr val="7030a0"/>
                </a:solidFill>
                <a:latin typeface="Calibri"/>
              </a:rPr>
              <a:t> </a:t>
            </a:r>
            <a:r>
              <a:rPr b="1" lang="en-GB" sz="1800" spc="-1" strike="noStrike">
                <a:solidFill>
                  <a:srgbClr val="7030a0"/>
                </a:solidFill>
                <a:latin typeface="Calibri"/>
              </a:rPr>
              <a:t>between states :</a:t>
            </a:r>
            <a:r>
              <a:rPr b="0" lang="en-GB" sz="1800" spc="-1" strike="noStrike">
                <a:solidFill>
                  <a:srgbClr val="00b050"/>
                </a:solidFill>
                <a:latin typeface="Calibri"/>
              </a:rPr>
              <a:t> </a:t>
            </a:r>
            <a:r>
              <a:rPr b="1" lang="en-GB" sz="1800" spc="-1" strike="noStrike">
                <a:solidFill>
                  <a:srgbClr val="00b050"/>
                </a:solidFill>
                <a:latin typeface="Calibri"/>
              </a:rPr>
              <a:t>avoidance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 &lt;-&gt; </a:t>
            </a:r>
            <a:r>
              <a:rPr b="1" lang="en-GB" sz="1800" spc="-1" strike="noStrike">
                <a:solidFill>
                  <a:srgbClr val="ffd966"/>
                </a:solidFill>
                <a:latin typeface="Calibri"/>
              </a:rPr>
              <a:t>filtration</a:t>
            </a: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 = 5 (crossing the doted line)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87" name="Connecteur droit avec flèche 35"/>
          <p:cNvSpPr/>
          <p:nvPr/>
        </p:nvSpPr>
        <p:spPr>
          <a:xfrm flipV="1">
            <a:off x="1478520" y="1685160"/>
            <a:ext cx="704520" cy="214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8" name="Connecteur droit avec flèche 36"/>
          <p:cNvSpPr/>
          <p:nvPr/>
        </p:nvSpPr>
        <p:spPr>
          <a:xfrm flipV="1">
            <a:off x="4871880" y="1628640"/>
            <a:ext cx="791640" cy="201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89" name="Connecteur droit avec flèche 37"/>
          <p:cNvSpPr/>
          <p:nvPr/>
        </p:nvSpPr>
        <p:spPr>
          <a:xfrm>
            <a:off x="2639520" y="1628640"/>
            <a:ext cx="647640" cy="1728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0" name="Connecteur droit avec flèche 38"/>
          <p:cNvSpPr/>
          <p:nvPr/>
        </p:nvSpPr>
        <p:spPr>
          <a:xfrm>
            <a:off x="4079880" y="2781000"/>
            <a:ext cx="430560" cy="75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1" name="Connecteur droit avec flèche 39"/>
          <p:cNvSpPr/>
          <p:nvPr/>
        </p:nvSpPr>
        <p:spPr>
          <a:xfrm>
            <a:off x="6023880" y="1412640"/>
            <a:ext cx="1439640" cy="2664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2" name="Connecteur droit avec flèche 40"/>
          <p:cNvSpPr/>
          <p:nvPr/>
        </p:nvSpPr>
        <p:spPr>
          <a:xfrm>
            <a:off x="8664480" y="2451960"/>
            <a:ext cx="465840" cy="21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ff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3" name="ZoneTexte 41"/>
          <p:cNvSpPr/>
          <p:nvPr/>
        </p:nvSpPr>
        <p:spPr>
          <a:xfrm>
            <a:off x="155160" y="5445360"/>
            <a:ext cx="2953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Amplitude</a:t>
            </a:r>
            <a:r>
              <a:rPr b="0" lang="fr-FR" sz="1800" spc="-1" strike="noStrike">
                <a:solidFill>
                  <a:srgbClr val="00b05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-&gt;</a:t>
            </a:r>
            <a:r>
              <a:rPr b="0" lang="fr-FR" sz="1800" spc="-1" strike="noStrike">
                <a:solidFill>
                  <a:srgbClr val="00b050"/>
                </a:solidFill>
                <a:latin typeface="Calibri"/>
              </a:rPr>
              <a:t> 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VOA  (%)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94" name="Connecteur droit avec flèche 42"/>
          <p:cNvSpPr/>
          <p:nvPr/>
        </p:nvSpPr>
        <p:spPr>
          <a:xfrm flipV="1">
            <a:off x="3431880" y="2781000"/>
            <a:ext cx="359640" cy="561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5" name="Connecteur droit avec flèche 43"/>
          <p:cNvSpPr/>
          <p:nvPr/>
        </p:nvSpPr>
        <p:spPr>
          <a:xfrm flipV="1">
            <a:off x="7536240" y="2349000"/>
            <a:ext cx="1079640" cy="1656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4472c4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6" name="Accolade ouvrante 45"/>
          <p:cNvSpPr/>
          <p:nvPr/>
        </p:nvSpPr>
        <p:spPr>
          <a:xfrm>
            <a:off x="983520" y="1340640"/>
            <a:ext cx="215640" cy="2304000"/>
          </a:xfrm>
          <a:prstGeom prst="leftBrace">
            <a:avLst>
              <a:gd name="adj1" fmla="val 31009"/>
              <a:gd name="adj2" fmla="val 50613"/>
            </a:avLst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7" name="Accolade ouvrante 46"/>
          <p:cNvSpPr/>
          <p:nvPr/>
        </p:nvSpPr>
        <p:spPr>
          <a:xfrm>
            <a:off x="983520" y="3861000"/>
            <a:ext cx="215640" cy="575640"/>
          </a:xfrm>
          <a:prstGeom prst="leftBrace">
            <a:avLst>
              <a:gd name="adj1" fmla="val 31009"/>
              <a:gd name="adj2" fmla="val 50613"/>
            </a:avLst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8" name="Connecteur droit 47"/>
          <p:cNvSpPr/>
          <p:nvPr/>
        </p:nvSpPr>
        <p:spPr>
          <a:xfrm>
            <a:off x="1271160" y="1268640"/>
            <a:ext cx="8563680" cy="36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99" name="Connecteur droit 48"/>
          <p:cNvSpPr/>
          <p:nvPr/>
        </p:nvSpPr>
        <p:spPr>
          <a:xfrm>
            <a:off x="1271160" y="4437000"/>
            <a:ext cx="8563680" cy="360"/>
          </a:xfrm>
          <a:prstGeom prst="line">
            <a:avLst/>
          </a:prstGeom>
          <a:ln w="12700"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0" name="Ellipse 56"/>
          <p:cNvSpPr/>
          <p:nvPr/>
        </p:nvSpPr>
        <p:spPr>
          <a:xfrm>
            <a:off x="1271520" y="3645000"/>
            <a:ext cx="143640" cy="1436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1" name="Ellipse 59"/>
          <p:cNvSpPr/>
          <p:nvPr/>
        </p:nvSpPr>
        <p:spPr>
          <a:xfrm>
            <a:off x="4439880" y="3645000"/>
            <a:ext cx="143640" cy="1436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2" name="Ellipse 60"/>
          <p:cNvSpPr/>
          <p:nvPr/>
        </p:nvSpPr>
        <p:spPr>
          <a:xfrm>
            <a:off x="4727880" y="3645000"/>
            <a:ext cx="143640" cy="1436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3" name="Ellipse 61"/>
          <p:cNvSpPr/>
          <p:nvPr/>
        </p:nvSpPr>
        <p:spPr>
          <a:xfrm>
            <a:off x="6960240" y="3645000"/>
            <a:ext cx="143640" cy="1436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4" name="Ellipse 62"/>
          <p:cNvSpPr/>
          <p:nvPr/>
        </p:nvSpPr>
        <p:spPr>
          <a:xfrm>
            <a:off x="7896240" y="3645000"/>
            <a:ext cx="143640" cy="14364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5" name="Connecteur droit avec flèche 66"/>
          <p:cNvSpPr/>
          <p:nvPr/>
        </p:nvSpPr>
        <p:spPr>
          <a:xfrm flipH="1" flipV="1">
            <a:off x="1394280" y="3767400"/>
            <a:ext cx="1532880" cy="1230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7030a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6" name="Connecteur droit avec flèche 68"/>
          <p:cNvSpPr/>
          <p:nvPr/>
        </p:nvSpPr>
        <p:spPr>
          <a:xfrm flipV="1">
            <a:off x="2927520" y="3716280"/>
            <a:ext cx="1511640" cy="129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7030a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7" name="Connecteur droit avec flèche 71"/>
          <p:cNvSpPr/>
          <p:nvPr/>
        </p:nvSpPr>
        <p:spPr>
          <a:xfrm flipV="1">
            <a:off x="2927520" y="3768120"/>
            <a:ext cx="1922760" cy="124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7030a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8" name="Connecteur droit avec flèche 74"/>
          <p:cNvSpPr/>
          <p:nvPr/>
        </p:nvSpPr>
        <p:spPr>
          <a:xfrm flipV="1">
            <a:off x="2927520" y="3716280"/>
            <a:ext cx="4176000" cy="1295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7030a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09" name="Connecteur droit avec flèche 78"/>
          <p:cNvSpPr/>
          <p:nvPr/>
        </p:nvSpPr>
        <p:spPr>
          <a:xfrm flipV="1">
            <a:off x="2927520" y="3768120"/>
            <a:ext cx="5091120" cy="124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25400">
            <a:solidFill>
              <a:srgbClr val="7030a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0" name="ZoneTexte 81"/>
          <p:cNvSpPr/>
          <p:nvPr/>
        </p:nvSpPr>
        <p:spPr>
          <a:xfrm>
            <a:off x="-177480" y="5085360"/>
            <a:ext cx="2337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 u="sng">
                <a:solidFill>
                  <a:srgbClr val="000000"/>
                </a:solidFill>
                <a:uFillTx/>
                <a:latin typeface="Calibri"/>
              </a:rPr>
              <a:t>Extracted values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laceHolder 1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9253251F-A382-4BB3-8888-71090137E5E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312" name="Rectangle 2"/>
          <p:cNvSpPr/>
          <p:nvPr/>
        </p:nvSpPr>
        <p:spPr>
          <a:xfrm>
            <a:off x="407520" y="16200"/>
            <a:ext cx="655236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2000" spc="-1" strike="noStrike">
                <a:solidFill>
                  <a:srgbClr val="4472c4"/>
                </a:solidFill>
                <a:latin typeface="Calibri"/>
              </a:rPr>
              <a:t>Data analysis : exemple of strategy to detect rapid changes  </a:t>
            </a:r>
            <a:endParaRPr b="0" lang="fr-FR" sz="2000" spc="-1" strike="noStrike">
              <a:latin typeface="Arial"/>
            </a:endParaRPr>
          </a:p>
        </p:txBody>
      </p:sp>
      <p:sp>
        <p:nvSpPr>
          <p:cNvPr id="313" name="Connecteur droit 3"/>
          <p:cNvSpPr/>
          <p:nvPr/>
        </p:nvSpPr>
        <p:spPr>
          <a:xfrm>
            <a:off x="407160" y="54864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pic>
        <p:nvPicPr>
          <p:cNvPr id="314" name="Image 1" descr=""/>
          <p:cNvPicPr/>
          <p:nvPr/>
        </p:nvPicPr>
        <p:blipFill>
          <a:blip r:embed="rId1"/>
          <a:srcRect l="0" t="4305" r="0" b="0"/>
          <a:stretch/>
        </p:blipFill>
        <p:spPr>
          <a:xfrm>
            <a:off x="708480" y="1360800"/>
            <a:ext cx="10466640" cy="4267800"/>
          </a:xfrm>
          <a:prstGeom prst="rect">
            <a:avLst/>
          </a:prstGeom>
          <a:ln w="0">
            <a:noFill/>
          </a:ln>
        </p:spPr>
      </p:pic>
      <p:sp>
        <p:nvSpPr>
          <p:cNvPr id="315" name="ZoneTexte 6"/>
          <p:cNvSpPr/>
          <p:nvPr/>
        </p:nvSpPr>
        <p:spPr>
          <a:xfrm rot="16200000">
            <a:off x="-944280" y="3288240"/>
            <a:ext cx="3077280" cy="4554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Valvebeat (Nb/h)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16" name="ZoneTexte 65"/>
          <p:cNvSpPr/>
          <p:nvPr/>
        </p:nvSpPr>
        <p:spPr>
          <a:xfrm>
            <a:off x="-727200" y="744480"/>
            <a:ext cx="1380564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Opening and closure activity is counted in </a:t>
            </a:r>
            <a:r>
              <a:rPr b="1" lang="fr-FR" sz="1600" spc="-1" strike="noStrike" u="sng">
                <a:solidFill>
                  <a:srgbClr val="000000"/>
                </a:solidFill>
                <a:uFillTx/>
                <a:latin typeface="Calibri"/>
              </a:rPr>
              <a:t>a 1-hour window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 browsing the time series in 30-minutes steps</a:t>
            </a:r>
            <a:endParaRPr b="0" lang="fr-FR" sz="16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Vavlebeats reduced or increased more than a certain threshold (set at 15 % here) compared to the preceeding step are spotted in red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317" name="Accolade fermante 67"/>
          <p:cNvSpPr/>
          <p:nvPr/>
        </p:nvSpPr>
        <p:spPr>
          <a:xfrm rot="5400000">
            <a:off x="2682000" y="4267080"/>
            <a:ext cx="205920" cy="2698920"/>
          </a:xfrm>
          <a:prstGeom prst="rightBrace">
            <a:avLst>
              <a:gd name="adj1" fmla="val 60052"/>
              <a:gd name="adj2" fmla="val 48957"/>
            </a:avLst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8" name="ZoneTexte 69"/>
          <p:cNvSpPr/>
          <p:nvPr/>
        </p:nvSpPr>
        <p:spPr>
          <a:xfrm>
            <a:off x="1023120" y="5690160"/>
            <a:ext cx="36558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Period of stabilization (7 days)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19" name="ZoneTexte 70"/>
          <p:cNvSpPr/>
          <p:nvPr/>
        </p:nvSpPr>
        <p:spPr>
          <a:xfrm>
            <a:off x="3499200" y="1429920"/>
            <a:ext cx="3845520" cy="1155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4472c4"/>
                </a:solidFill>
                <a:latin typeface="Calibri"/>
              </a:rPr>
              <a:t>- Signal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ffc000"/>
                </a:solidFill>
                <a:latin typeface="Calibri"/>
              </a:rPr>
              <a:t>- moving average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b050"/>
                </a:solidFill>
                <a:latin typeface="Calibri"/>
              </a:rPr>
              <a:t>- 15% increased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c00000"/>
                </a:solidFill>
                <a:latin typeface="Calibri"/>
              </a:rPr>
              <a:t>- 15% reduced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ff0000"/>
                </a:solidFill>
                <a:latin typeface="Calibri"/>
              </a:rPr>
              <a:t>Dots : values diffreing from precedent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20" name="ZoneTexte 72"/>
          <p:cNvSpPr/>
          <p:nvPr/>
        </p:nvSpPr>
        <p:spPr>
          <a:xfrm>
            <a:off x="2952000" y="412560"/>
            <a:ext cx="10547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Valvebeat in one </a:t>
            </a:r>
            <a:r>
              <a:rPr b="1" i="1" lang="fr-FR" sz="1800" spc="-1" strike="noStrike">
                <a:solidFill>
                  <a:srgbClr val="000000"/>
                </a:solidFill>
                <a:latin typeface="Calibri"/>
              </a:rPr>
              <a:t>Mytilus edulis </a:t>
            </a:r>
            <a:r>
              <a:rPr b="1" lang="fr-FR" sz="1800" spc="-1" strike="noStrike">
                <a:solidFill>
                  <a:srgbClr val="000000"/>
                </a:solidFill>
                <a:latin typeface="Calibri"/>
              </a:rPr>
              <a:t>in stabulation during 25 days with algae feeding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1" name="ZoneTexte 105"/>
          <p:cNvSpPr/>
          <p:nvPr/>
        </p:nvSpPr>
        <p:spPr>
          <a:xfrm>
            <a:off x="3593520" y="5657760"/>
            <a:ext cx="939600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Stabilization of valvebeat in 7 days after transplantation in tank</a:t>
            </a:r>
            <a:endParaRPr b="0" lang="fr-F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During Stabilization, valvebeat was high and variable, ranging from 7 to 27 /h</a:t>
            </a:r>
            <a:endParaRPr b="0" lang="fr-F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After stabilization, valvebeat stabilized at  2 /h</a:t>
            </a:r>
            <a:endParaRPr b="0" lang="fr-FR" sz="1800" spc="-1" strike="noStrike"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Each algae intake increased valvebeat at 5 to 15 /h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2" name="Connecteur droit avec flèche 109"/>
          <p:cNvSpPr/>
          <p:nvPr/>
        </p:nvSpPr>
        <p:spPr>
          <a:xfrm flipH="1">
            <a:off x="6485760" y="2228760"/>
            <a:ext cx="571320" cy="17427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3" name="ZoneTexte 112"/>
          <p:cNvSpPr/>
          <p:nvPr/>
        </p:nvSpPr>
        <p:spPr>
          <a:xfrm>
            <a:off x="6818760" y="1928880"/>
            <a:ext cx="29916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She expects to be fed ??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4" name="Connecteur droit avec flèche 113"/>
          <p:cNvSpPr/>
          <p:nvPr/>
        </p:nvSpPr>
        <p:spPr>
          <a:xfrm flipH="1">
            <a:off x="8614800" y="2513520"/>
            <a:ext cx="256680" cy="515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  <a:tailEnd len="med" type="oval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5" name="ZoneTexte 117"/>
          <p:cNvSpPr/>
          <p:nvPr/>
        </p:nvSpPr>
        <p:spPr>
          <a:xfrm>
            <a:off x="8726760" y="2328840"/>
            <a:ext cx="16930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Daily feeding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26" name="Accolade fermante 120"/>
          <p:cNvSpPr/>
          <p:nvPr/>
        </p:nvSpPr>
        <p:spPr>
          <a:xfrm rot="16200000">
            <a:off x="9094320" y="3350160"/>
            <a:ext cx="142560" cy="986400"/>
          </a:xfrm>
          <a:prstGeom prst="rightBrace">
            <a:avLst>
              <a:gd name="adj1" fmla="val 60052"/>
              <a:gd name="adj2" fmla="val 48957"/>
            </a:avLst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7" name="ZoneTexte 121"/>
          <p:cNvSpPr/>
          <p:nvPr/>
        </p:nvSpPr>
        <p:spPr>
          <a:xfrm>
            <a:off x="8483040" y="3309840"/>
            <a:ext cx="139896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Except WE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Image 3" descr=""/>
          <p:cNvPicPr/>
          <p:nvPr/>
        </p:nvPicPr>
        <p:blipFill>
          <a:blip r:embed="rId1"/>
          <a:stretch/>
        </p:blipFill>
        <p:spPr>
          <a:xfrm>
            <a:off x="560880" y="2910600"/>
            <a:ext cx="3847320" cy="1665720"/>
          </a:xfrm>
          <a:prstGeom prst="rect">
            <a:avLst/>
          </a:prstGeom>
          <a:ln w="0">
            <a:noFill/>
          </a:ln>
        </p:spPr>
      </p:pic>
      <p:pic>
        <p:nvPicPr>
          <p:cNvPr id="329" name="Image 4" descr=""/>
          <p:cNvPicPr/>
          <p:nvPr/>
        </p:nvPicPr>
        <p:blipFill>
          <a:blip r:embed="rId2"/>
          <a:stretch/>
        </p:blipFill>
        <p:spPr>
          <a:xfrm>
            <a:off x="572400" y="4875120"/>
            <a:ext cx="3847680" cy="1656720"/>
          </a:xfrm>
          <a:prstGeom prst="rect">
            <a:avLst/>
          </a:prstGeom>
          <a:ln w="0">
            <a:noFill/>
          </a:ln>
        </p:spPr>
      </p:pic>
      <p:pic>
        <p:nvPicPr>
          <p:cNvPr id="330" name="Image 5" descr=""/>
          <p:cNvPicPr/>
          <p:nvPr/>
        </p:nvPicPr>
        <p:blipFill>
          <a:blip r:embed="rId3"/>
          <a:stretch/>
        </p:blipFill>
        <p:spPr>
          <a:xfrm>
            <a:off x="592920" y="898920"/>
            <a:ext cx="3847680" cy="1656720"/>
          </a:xfrm>
          <a:prstGeom prst="rect">
            <a:avLst/>
          </a:prstGeom>
          <a:ln w="0">
            <a:noFill/>
          </a:ln>
        </p:spPr>
      </p:pic>
      <p:sp>
        <p:nvSpPr>
          <p:cNvPr id="331" name="ZoneTexte 6"/>
          <p:cNvSpPr/>
          <p:nvPr/>
        </p:nvSpPr>
        <p:spPr>
          <a:xfrm>
            <a:off x="2172600" y="664200"/>
            <a:ext cx="73908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Activity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32" name="ZoneTexte 7"/>
          <p:cNvSpPr/>
          <p:nvPr/>
        </p:nvSpPr>
        <p:spPr>
          <a:xfrm rot="16200000">
            <a:off x="-240840" y="1537560"/>
            <a:ext cx="1291320" cy="21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Vavlvebeat /h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33" name="ZoneTexte 8"/>
          <p:cNvSpPr/>
          <p:nvPr/>
        </p:nvSpPr>
        <p:spPr>
          <a:xfrm>
            <a:off x="2058840" y="4620600"/>
            <a:ext cx="99072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Avoidance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34" name="ZoneTexte 9"/>
          <p:cNvSpPr/>
          <p:nvPr/>
        </p:nvSpPr>
        <p:spPr>
          <a:xfrm rot="16200000">
            <a:off x="-582120" y="5562360"/>
            <a:ext cx="1960200" cy="21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Times in closed state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35" name="ZoneTexte 10"/>
          <p:cNvSpPr/>
          <p:nvPr/>
        </p:nvSpPr>
        <p:spPr>
          <a:xfrm>
            <a:off x="2034360" y="2631240"/>
            <a:ext cx="102888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Transitions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36" name="ZoneTexte 11"/>
          <p:cNvSpPr/>
          <p:nvPr/>
        </p:nvSpPr>
        <p:spPr>
          <a:xfrm rot="16200000">
            <a:off x="-150840" y="3553560"/>
            <a:ext cx="1017000" cy="21312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Number /h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37" name="ZoneTexte 12"/>
          <p:cNvSpPr/>
          <p:nvPr/>
        </p:nvSpPr>
        <p:spPr>
          <a:xfrm>
            <a:off x="1994760" y="295560"/>
            <a:ext cx="10393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CTRL</a:t>
            </a:r>
            <a:endParaRPr b="0" lang="fr-FR" sz="2400" spc="-1" strike="noStrike">
              <a:latin typeface="Arial"/>
            </a:endParaRPr>
          </a:p>
        </p:txBody>
      </p:sp>
      <p:pic>
        <p:nvPicPr>
          <p:cNvPr id="338" name="Image 13" descr=""/>
          <p:cNvPicPr/>
          <p:nvPr/>
        </p:nvPicPr>
        <p:blipFill>
          <a:blip r:embed="rId4"/>
          <a:stretch/>
        </p:blipFill>
        <p:spPr>
          <a:xfrm>
            <a:off x="4439880" y="2954520"/>
            <a:ext cx="3789360" cy="1643760"/>
          </a:xfrm>
          <a:prstGeom prst="rect">
            <a:avLst/>
          </a:prstGeom>
          <a:ln w="0">
            <a:noFill/>
          </a:ln>
        </p:spPr>
      </p:pic>
      <p:pic>
        <p:nvPicPr>
          <p:cNvPr id="339" name="Image 14" descr=""/>
          <p:cNvPicPr/>
          <p:nvPr/>
        </p:nvPicPr>
        <p:blipFill>
          <a:blip r:embed="rId5"/>
          <a:stretch/>
        </p:blipFill>
        <p:spPr>
          <a:xfrm>
            <a:off x="4431600" y="4896000"/>
            <a:ext cx="3810600" cy="1643760"/>
          </a:xfrm>
          <a:prstGeom prst="rect">
            <a:avLst/>
          </a:prstGeom>
          <a:ln w="0">
            <a:noFill/>
          </a:ln>
        </p:spPr>
      </p:pic>
      <p:pic>
        <p:nvPicPr>
          <p:cNvPr id="340" name="Image 15" descr=""/>
          <p:cNvPicPr/>
          <p:nvPr/>
        </p:nvPicPr>
        <p:blipFill>
          <a:blip r:embed="rId6"/>
          <a:stretch/>
        </p:blipFill>
        <p:spPr>
          <a:xfrm>
            <a:off x="4512240" y="911880"/>
            <a:ext cx="3789360" cy="1643760"/>
          </a:xfrm>
          <a:prstGeom prst="rect">
            <a:avLst/>
          </a:prstGeom>
          <a:ln w="0">
            <a:noFill/>
          </a:ln>
        </p:spPr>
      </p:pic>
      <p:pic>
        <p:nvPicPr>
          <p:cNvPr id="341" name="Image 16" descr=""/>
          <p:cNvPicPr/>
          <p:nvPr/>
        </p:nvPicPr>
        <p:blipFill>
          <a:blip r:embed="rId7"/>
          <a:stretch/>
        </p:blipFill>
        <p:spPr>
          <a:xfrm>
            <a:off x="8364600" y="2956680"/>
            <a:ext cx="3827160" cy="1656720"/>
          </a:xfrm>
          <a:prstGeom prst="rect">
            <a:avLst/>
          </a:prstGeom>
          <a:ln w="0">
            <a:noFill/>
          </a:ln>
        </p:spPr>
      </p:pic>
      <p:pic>
        <p:nvPicPr>
          <p:cNvPr id="342" name="Image 17" descr=""/>
          <p:cNvPicPr/>
          <p:nvPr/>
        </p:nvPicPr>
        <p:blipFill>
          <a:blip r:embed="rId8"/>
          <a:stretch/>
        </p:blipFill>
        <p:spPr>
          <a:xfrm>
            <a:off x="8364600" y="4877280"/>
            <a:ext cx="3827160" cy="1647720"/>
          </a:xfrm>
          <a:prstGeom prst="rect">
            <a:avLst/>
          </a:prstGeom>
          <a:ln w="0">
            <a:noFill/>
          </a:ln>
        </p:spPr>
      </p:pic>
      <p:pic>
        <p:nvPicPr>
          <p:cNvPr id="343" name="Image 18" descr=""/>
          <p:cNvPicPr/>
          <p:nvPr/>
        </p:nvPicPr>
        <p:blipFill>
          <a:blip r:embed="rId9"/>
          <a:stretch/>
        </p:blipFill>
        <p:spPr>
          <a:xfrm>
            <a:off x="8364600" y="918000"/>
            <a:ext cx="3827160" cy="1656720"/>
          </a:xfrm>
          <a:prstGeom prst="rect">
            <a:avLst/>
          </a:prstGeom>
          <a:ln w="0">
            <a:noFill/>
          </a:ln>
        </p:spPr>
      </p:pic>
      <p:sp>
        <p:nvSpPr>
          <p:cNvPr id="344" name="ZoneTexte 19"/>
          <p:cNvSpPr/>
          <p:nvPr/>
        </p:nvSpPr>
        <p:spPr>
          <a:xfrm>
            <a:off x="9794520" y="286920"/>
            <a:ext cx="122040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IHG20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45" name="ZoneTexte 20"/>
          <p:cNvSpPr/>
          <p:nvPr/>
        </p:nvSpPr>
        <p:spPr>
          <a:xfrm>
            <a:off x="5662440" y="268200"/>
            <a:ext cx="171432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1" lang="fr-FR" sz="2400" spc="-1" strike="noStrike">
                <a:solidFill>
                  <a:srgbClr val="000000"/>
                </a:solidFill>
                <a:latin typeface="Calibri"/>
              </a:rPr>
              <a:t>MMHG20</a:t>
            </a:r>
            <a:endParaRPr b="0" lang="fr-FR" sz="2400" spc="-1" strike="noStrike">
              <a:latin typeface="Arial"/>
            </a:endParaRPr>
          </a:p>
        </p:txBody>
      </p:sp>
      <p:sp>
        <p:nvSpPr>
          <p:cNvPr id="346" name="ZoneTexte 21"/>
          <p:cNvSpPr/>
          <p:nvPr/>
        </p:nvSpPr>
        <p:spPr>
          <a:xfrm>
            <a:off x="6084000" y="664200"/>
            <a:ext cx="73908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Activity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47" name="ZoneTexte 22"/>
          <p:cNvSpPr/>
          <p:nvPr/>
        </p:nvSpPr>
        <p:spPr>
          <a:xfrm>
            <a:off x="5970240" y="4620600"/>
            <a:ext cx="99072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Avoidance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48" name="ZoneTexte 23"/>
          <p:cNvSpPr/>
          <p:nvPr/>
        </p:nvSpPr>
        <p:spPr>
          <a:xfrm>
            <a:off x="5946120" y="2631240"/>
            <a:ext cx="102888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Transitions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49" name="ZoneTexte 25"/>
          <p:cNvSpPr/>
          <p:nvPr/>
        </p:nvSpPr>
        <p:spPr>
          <a:xfrm>
            <a:off x="9995760" y="664200"/>
            <a:ext cx="73908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Activity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50" name="ZoneTexte 26"/>
          <p:cNvSpPr/>
          <p:nvPr/>
        </p:nvSpPr>
        <p:spPr>
          <a:xfrm>
            <a:off x="9882000" y="4620600"/>
            <a:ext cx="99072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Avoidance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51" name="ZoneTexte 27"/>
          <p:cNvSpPr/>
          <p:nvPr/>
        </p:nvSpPr>
        <p:spPr>
          <a:xfrm>
            <a:off x="9857520" y="2631240"/>
            <a:ext cx="1028880" cy="21348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36000" rIns="36000" tIns="0" bIns="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400" spc="-1" strike="noStrike">
                <a:solidFill>
                  <a:srgbClr val="000000"/>
                </a:solidFill>
                <a:latin typeface="Calibri"/>
              </a:rPr>
              <a:t>Transitions</a:t>
            </a:r>
            <a:endParaRPr b="0" lang="fr-FR" sz="1400" spc="-1" strike="noStrike">
              <a:latin typeface="Arial"/>
            </a:endParaRPr>
          </a:p>
        </p:txBody>
      </p:sp>
      <p:sp>
        <p:nvSpPr>
          <p:cNvPr id="352" name="ZoneTexte 29"/>
          <p:cNvSpPr/>
          <p:nvPr/>
        </p:nvSpPr>
        <p:spPr>
          <a:xfrm>
            <a:off x="2909880" y="-18000"/>
            <a:ext cx="71794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Dreissena fed with Hg-containing algae (10</a:t>
            </a:r>
            <a:r>
              <a:rPr b="0" lang="fr-FR" sz="1800" spc="-1" strike="noStrike" baseline="30000">
                <a:solidFill>
                  <a:srgbClr val="000000"/>
                </a:solidFill>
                <a:latin typeface="Calibri"/>
              </a:rPr>
              <a:t>8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cell/24h/mussel)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353" name="ZoneTexte 30"/>
          <p:cNvSpPr/>
          <p:nvPr/>
        </p:nvSpPr>
        <p:spPr>
          <a:xfrm>
            <a:off x="99000" y="6488640"/>
            <a:ext cx="117572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Work in progress </a:t>
            </a:r>
            <a:r>
              <a:rPr b="0" lang="fr-FR" sz="1800" spc="-1" strike="noStrike">
                <a:solidFill>
                  <a:srgbClr val="000000"/>
                </a:solidFill>
                <a:latin typeface="Wingdings"/>
              </a:rPr>
              <a:t>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 selection of right analytic set up (window width and stride, threshold) and metric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4" name="Picture 16" descr="Plateforme PRESEN"/>
          <p:cNvPicPr/>
          <p:nvPr/>
        </p:nvPicPr>
        <p:blipFill>
          <a:blip r:embed="rId1"/>
          <a:stretch/>
        </p:blipFill>
        <p:spPr>
          <a:xfrm>
            <a:off x="7826400" y="5490720"/>
            <a:ext cx="1371240" cy="742680"/>
          </a:xfrm>
          <a:prstGeom prst="rect">
            <a:avLst/>
          </a:prstGeom>
          <a:ln w="0">
            <a:noFill/>
          </a:ln>
        </p:spPr>
      </p:pic>
      <p:sp>
        <p:nvSpPr>
          <p:cNvPr id="355" name="AutoShape 18"/>
          <p:cNvSpPr/>
          <p:nvPr/>
        </p:nvSpPr>
        <p:spPr>
          <a:xfrm>
            <a:off x="1679400" y="-144360"/>
            <a:ext cx="304560" cy="30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356" name="Picture 2" descr="LITIS"/>
          <p:cNvPicPr/>
          <p:nvPr/>
        </p:nvPicPr>
        <p:blipFill>
          <a:blip r:embed="rId2"/>
          <a:stretch/>
        </p:blipFill>
        <p:spPr>
          <a:xfrm>
            <a:off x="9532800" y="5583600"/>
            <a:ext cx="1617480" cy="538920"/>
          </a:xfrm>
          <a:prstGeom prst="rect">
            <a:avLst/>
          </a:prstGeom>
          <a:ln w="0">
            <a:noFill/>
          </a:ln>
        </p:spPr>
      </p:pic>
      <p:pic>
        <p:nvPicPr>
          <p:cNvPr id="357" name="Image 6" descr=""/>
          <p:cNvPicPr/>
          <p:nvPr/>
        </p:nvPicPr>
        <p:blipFill>
          <a:blip r:embed="rId3"/>
          <a:srcRect l="0" t="0" r="67669" b="10290"/>
          <a:stretch/>
        </p:blipFill>
        <p:spPr>
          <a:xfrm>
            <a:off x="7899480" y="6354360"/>
            <a:ext cx="1466640" cy="480240"/>
          </a:xfrm>
          <a:prstGeom prst="rect">
            <a:avLst/>
          </a:prstGeom>
          <a:ln w="0">
            <a:noFill/>
          </a:ln>
        </p:spPr>
      </p:pic>
      <p:pic>
        <p:nvPicPr>
          <p:cNvPr id="358" name="Picture 2" descr=""/>
          <p:cNvPicPr/>
          <p:nvPr/>
        </p:nvPicPr>
        <p:blipFill>
          <a:blip r:embed="rId4"/>
          <a:stretch/>
        </p:blipFill>
        <p:spPr>
          <a:xfrm>
            <a:off x="9780480" y="6141960"/>
            <a:ext cx="698040" cy="698040"/>
          </a:xfrm>
          <a:prstGeom prst="rect">
            <a:avLst/>
          </a:prstGeom>
          <a:ln w="0">
            <a:noFill/>
          </a:ln>
        </p:spPr>
      </p:pic>
      <p:pic>
        <p:nvPicPr>
          <p:cNvPr id="359" name="Image 17" descr=""/>
          <p:cNvPicPr/>
          <p:nvPr/>
        </p:nvPicPr>
        <p:blipFill>
          <a:blip r:embed="rId5"/>
          <a:stretch/>
        </p:blipFill>
        <p:spPr>
          <a:xfrm>
            <a:off x="10981080" y="5492880"/>
            <a:ext cx="1008000" cy="136476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4"/>
          <p:cNvSpPr/>
          <p:nvPr/>
        </p:nvSpPr>
        <p:spPr>
          <a:xfrm>
            <a:off x="7686720" y="982800"/>
            <a:ext cx="2323800" cy="516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2800" spc="-1" strike="noStrike" u="sng">
                <a:solidFill>
                  <a:srgbClr val="0563c1"/>
                </a:solidFill>
                <a:uFillTx/>
                <a:latin typeface="Calibri"/>
                <a:hlinkClick r:id="rId6"/>
              </a:rPr>
              <a:t>umr-sebio.fr</a:t>
            </a:r>
            <a:endParaRPr b="0" lang="fr-FR" sz="2800" spc="-1" strike="noStrike">
              <a:latin typeface="Arial"/>
            </a:endParaRPr>
          </a:p>
        </p:txBody>
      </p:sp>
      <p:pic>
        <p:nvPicPr>
          <p:cNvPr id="361" name="Image 26" descr=""/>
          <p:cNvPicPr/>
          <p:nvPr/>
        </p:nvPicPr>
        <p:blipFill>
          <a:blip r:embed="rId7"/>
          <a:srcRect l="15713" t="20598" r="0" b="7314"/>
          <a:stretch/>
        </p:blipFill>
        <p:spPr>
          <a:xfrm>
            <a:off x="3924360" y="0"/>
            <a:ext cx="3814200" cy="6886800"/>
          </a:xfrm>
          <a:prstGeom prst="rect">
            <a:avLst/>
          </a:prstGeom>
          <a:ln w="0">
            <a:noFill/>
          </a:ln>
        </p:spPr>
      </p:pic>
      <p:sp>
        <p:nvSpPr>
          <p:cNvPr id="362" name="ZoneTexte 27"/>
          <p:cNvSpPr/>
          <p:nvPr/>
        </p:nvSpPr>
        <p:spPr>
          <a:xfrm>
            <a:off x="7764480" y="1839600"/>
            <a:ext cx="19321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4400" spc="-1" strike="noStrike">
                <a:solidFill>
                  <a:srgbClr val="000000"/>
                </a:solidFill>
                <a:latin typeface="Calibri"/>
              </a:rPr>
              <a:t>MERCI</a:t>
            </a:r>
            <a:endParaRPr b="0" lang="fr-FR" sz="4400" spc="-1" strike="noStrike">
              <a:latin typeface="Arial"/>
            </a:endParaRPr>
          </a:p>
        </p:txBody>
      </p:sp>
      <p:sp>
        <p:nvSpPr>
          <p:cNvPr id="363" name="Rectangle 29"/>
          <p:cNvSpPr/>
          <p:nvPr/>
        </p:nvSpPr>
        <p:spPr>
          <a:xfrm>
            <a:off x="7935840" y="2658600"/>
            <a:ext cx="4255920" cy="1919160"/>
          </a:xfrm>
          <a:prstGeom prst="rect">
            <a:avLst/>
          </a:prstGeom>
          <a:solidFill>
            <a:srgbClr val="f9f9f9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OLIVIER Damien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TREMOLET Gauthier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BAUDRY Julien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PORET Agnès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SEGUIN Clarisse</a:t>
            </a:r>
            <a:endParaRPr b="0" lang="fr-FR" sz="20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2000" spc="-1" strike="noStrike">
                <a:solidFill>
                  <a:srgbClr val="000000"/>
                </a:solidFill>
                <a:latin typeface="Calibri"/>
              </a:rPr>
              <a:t>FODIL Nour El Houda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364" name="Picture 2" descr=""/>
          <p:cNvPicPr/>
          <p:nvPr/>
        </p:nvPicPr>
        <p:blipFill>
          <a:blip r:embed="rId8"/>
          <a:stretch/>
        </p:blipFill>
        <p:spPr>
          <a:xfrm>
            <a:off x="0" y="0"/>
            <a:ext cx="3720600" cy="6857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C70C997A-9476-4E00-99F7-5E0DE87F450E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03" name="Connecteur droit 7"/>
          <p:cNvSpPr/>
          <p:nvPr/>
        </p:nvSpPr>
        <p:spPr>
          <a:xfrm>
            <a:off x="2527200" y="44100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04" name="ZoneTexte 2"/>
          <p:cNvSpPr/>
          <p:nvPr/>
        </p:nvSpPr>
        <p:spPr>
          <a:xfrm>
            <a:off x="2472840" y="404640"/>
            <a:ext cx="9718920" cy="2658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30000"/>
              </a:lnSpc>
              <a:buNone/>
            </a:pPr>
            <a:r>
              <a:rPr b="1" lang="en-GB" sz="1800" spc="-1" strike="noStrike">
                <a:solidFill>
                  <a:srgbClr val="2e75b6"/>
                </a:solidFill>
                <a:latin typeface="Calibri"/>
              </a:rPr>
              <a:t>Behaviour as a biomarker of chemical pressure</a:t>
            </a:r>
            <a:endParaRPr b="0" lang="fr-FR" sz="1800" spc="-1" strike="noStrike">
              <a:latin typeface="Arial"/>
            </a:endParaRPr>
          </a:p>
          <a:p>
            <a:pPr lvl="1" marL="482760" indent="-27936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Behaviour responses reflect combination of cumulative effects engaging different pathays</a:t>
            </a:r>
            <a:endParaRPr b="0" lang="fr-FR" sz="1600" spc="-1" strike="noStrike">
              <a:latin typeface="Arial"/>
            </a:endParaRPr>
          </a:p>
          <a:p>
            <a:pPr lvl="2" marL="488880" indent="-28584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Affecting separately or together metabolism, endocrine, immune or nervous systems</a:t>
            </a:r>
            <a:endParaRPr b="0" lang="fr-FR" sz="1600" spc="-1" strike="noStrike">
              <a:latin typeface="Arial"/>
            </a:endParaRPr>
          </a:p>
          <a:p>
            <a:pPr lvl="1" marL="482760" indent="-27936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can be 10-100 times more sensitive than sublethal parameters </a:t>
            </a:r>
            <a:r>
              <a:rPr b="0" lang="en-GB" sz="1600" spc="-1" strike="noStrike" baseline="30000">
                <a:solidFill>
                  <a:srgbClr val="000000"/>
                </a:solidFill>
                <a:latin typeface="Calibri"/>
              </a:rPr>
              <a:t>1,2 </a:t>
            </a:r>
            <a:endParaRPr b="0" lang="fr-FR" sz="1600" spc="-1" strike="noStrike">
              <a:latin typeface="Arial"/>
            </a:endParaRPr>
          </a:p>
          <a:p>
            <a:pPr lvl="1" marL="482760" indent="-27936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well suited to whole-organism continuous non-invasive bio-logging</a:t>
            </a:r>
            <a:endParaRPr b="0" lang="fr-FR" sz="1600" spc="-1" strike="noStrike">
              <a:latin typeface="Arial"/>
            </a:endParaRPr>
          </a:p>
          <a:p>
            <a:pPr lvl="1" marL="482760" indent="-27936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Useful to to built large scale distributed and low-cost high-frequence biological early-warning systems based on stress response in aquatic organisms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05" name="Connecteur droit 26"/>
          <p:cNvSpPr/>
          <p:nvPr/>
        </p:nvSpPr>
        <p:spPr>
          <a:xfrm>
            <a:off x="2516040" y="5674320"/>
            <a:ext cx="2592000" cy="360"/>
          </a:xfrm>
          <a:prstGeom prst="line">
            <a:avLst/>
          </a:prstGeom>
          <a:ln>
            <a:solidFill>
              <a:srgbClr val="4472c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Rectangle 27"/>
          <p:cNvSpPr/>
          <p:nvPr/>
        </p:nvSpPr>
        <p:spPr>
          <a:xfrm>
            <a:off x="2394720" y="5796000"/>
            <a:ext cx="8554680" cy="118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fr-FR" sz="900" spc="-1" strike="noStrike">
                <a:solidFill>
                  <a:srgbClr val="000000"/>
                </a:solidFill>
                <a:latin typeface="Calibri"/>
              </a:rPr>
              <a:t>Robinson, Peter D. 2009. “Behavioural Toxicity of Organic Chemical Contaminants in Fish: Application to Ecological Risk Assessments (ERAs).” Edited by Deborah MacLatchy. Canadian Journal of Fisheries and Aquatic Sciences 66 (7): 1179–88. </a:t>
            </a:r>
            <a:r>
              <a:rPr b="0" lang="fr-FR" sz="900" spc="-1" strike="noStrike" u="sng">
                <a:solidFill>
                  <a:srgbClr val="0563c1"/>
                </a:solidFill>
                <a:uFillTx/>
                <a:latin typeface="Calibri"/>
                <a:hlinkClick r:id="rId1"/>
              </a:rPr>
              <a:t>https://doi.org/10.1139/F09-06</a:t>
            </a:r>
            <a:endParaRPr b="0" lang="fr-FR" sz="9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fr-FR" sz="900" spc="-1" strike="noStrike">
                <a:solidFill>
                  <a:srgbClr val="000000"/>
                </a:solidFill>
                <a:latin typeface="Calibri"/>
              </a:rPr>
              <a:t>Hasenbein, Simone, Sharon P. Lawler, Juergen Geist, and Richard E. Connon. 2015. “The Use of Growth and Behavioral Endpoints to Assess the Effects of Pesticide Mixtures upon Aquatic Organisms.” Ecotoxicology 24 (4): 746–59. </a:t>
            </a:r>
            <a:r>
              <a:rPr b="0" lang="fr-FR" sz="900" spc="-1" strike="noStrike" u="sng">
                <a:solidFill>
                  <a:srgbClr val="0563c1"/>
                </a:solidFill>
                <a:uFillTx/>
                <a:latin typeface="Calibri"/>
                <a:hlinkClick r:id="rId2"/>
              </a:rPr>
              <a:t>https://doi.org/10.1007/s10646-015-1420-1</a:t>
            </a:r>
            <a:r>
              <a:rPr b="0" lang="fr-FR" sz="9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fr-FR" sz="900" spc="-1" strike="noStrike">
              <a:latin typeface="Arial"/>
            </a:endParaRPr>
          </a:p>
          <a:p>
            <a:pPr marL="228600" indent="-228600">
              <a:lnSpc>
                <a:spcPct val="100000"/>
              </a:lnSpc>
              <a:buClr>
                <a:srgbClr val="000000"/>
              </a:buClr>
              <a:buFont typeface="StarSymbol"/>
              <a:buAutoNum type="arabicPeriod"/>
            </a:pPr>
            <a:r>
              <a:rPr b="0" lang="fr-FR" sz="900" spc="-1" strike="noStrike">
                <a:solidFill>
                  <a:srgbClr val="000000"/>
                </a:solidFill>
                <a:latin typeface="Calibri"/>
              </a:rPr>
              <a:t>Andrade, Hector, Jean-Charles Massabuau, Sabine Cochrane, Pierre Ciret, Damien Tran, Mohamedou Sow, and Lionel Camus. 2016. “High Frequency Non-Invasive (HFNI) Bio-Sensors As a Potential Tool for Marine Monitoring and Assessments.” Frontiers in Marine Science 3 (October). </a:t>
            </a:r>
            <a:r>
              <a:rPr b="0" lang="fr-FR" sz="900" spc="-1" strike="noStrike" u="sng">
                <a:solidFill>
                  <a:srgbClr val="0563c1"/>
                </a:solidFill>
                <a:uFillTx/>
                <a:latin typeface="Calibri"/>
                <a:hlinkClick r:id="rId3"/>
              </a:rPr>
              <a:t>https://</a:t>
            </a:r>
            <a:r>
              <a:rPr b="0" lang="fr-FR" sz="900" spc="-1" strike="noStrike" u="sng">
                <a:solidFill>
                  <a:srgbClr val="0563c1"/>
                </a:solidFill>
                <a:uFillTx/>
                <a:latin typeface="Calibri"/>
                <a:hlinkClick r:id="rId4"/>
              </a:rPr>
              <a:t>doi.org</a:t>
            </a:r>
            <a:r>
              <a:rPr b="0" lang="fr-FR" sz="900" spc="-1" strike="noStrike" u="sng">
                <a:solidFill>
                  <a:srgbClr val="0563c1"/>
                </a:solidFill>
                <a:uFillTx/>
                <a:latin typeface="Calibri"/>
                <a:hlinkClick r:id="rId5"/>
              </a:rPr>
              <a:t>/10.3389/fmars.2016.00187.</a:t>
            </a:r>
            <a:endParaRPr b="0" lang="fr-FR" sz="9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900" spc="-1" strike="noStrike">
              <a:latin typeface="Arial"/>
            </a:endParaRPr>
          </a:p>
        </p:txBody>
      </p:sp>
      <p:sp>
        <p:nvSpPr>
          <p:cNvPr id="107" name="ZoneTexte 30"/>
          <p:cNvSpPr/>
          <p:nvPr/>
        </p:nvSpPr>
        <p:spPr>
          <a:xfrm>
            <a:off x="2476080" y="2637000"/>
            <a:ext cx="9693720" cy="3290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30000"/>
              </a:lnSpc>
              <a:buNone/>
            </a:pPr>
            <a:r>
              <a:rPr b="1" lang="en-GB" sz="1800" spc="-1" strike="noStrike">
                <a:solidFill>
                  <a:srgbClr val="2e75b6"/>
                </a:solidFill>
                <a:latin typeface="Calibri"/>
              </a:rPr>
              <a:t>Valvometry to detect disturbed behaviours</a:t>
            </a:r>
            <a:endParaRPr b="0" lang="fr-FR" sz="1800" spc="-1" strike="noStrike">
              <a:latin typeface="Arial"/>
            </a:endParaRPr>
          </a:p>
          <a:p>
            <a:pPr lvl="1" marL="498600" indent="-28404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Bivalves are known to open and close their valves physiologically, in natural conditions</a:t>
            </a:r>
            <a:endParaRPr b="0" lang="fr-FR" sz="1600" spc="-1" strike="noStrike">
              <a:latin typeface="Arial"/>
            </a:endParaRPr>
          </a:p>
          <a:p>
            <a:pPr lvl="1" marL="498600" indent="-28404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Cyclic valve gaping is linked firstly to water inhalation for respiration and feeding (filtration), excretion (pseudofeces) and gamete release into water (spawning)   </a:t>
            </a:r>
            <a:endParaRPr b="0" lang="fr-FR" sz="1600" spc="-1" strike="noStrike">
              <a:latin typeface="Arial"/>
            </a:endParaRPr>
          </a:p>
          <a:p>
            <a:pPr lvl="1" marL="498600" indent="-28404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Valve closure is also known as a protective response to stress in the presence of chemical toxicants, toxic algae, parasite infections, salinity decrease or heat increase</a:t>
            </a:r>
            <a:r>
              <a:rPr b="0" lang="en-GB" sz="1600" spc="-1" strike="noStrike" baseline="30000">
                <a:solidFill>
                  <a:srgbClr val="000000"/>
                </a:solidFill>
                <a:latin typeface="Calibri"/>
              </a:rPr>
              <a:t>3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 – </a:t>
            </a:r>
            <a:r>
              <a:rPr b="1" lang="en-GB" sz="1600" spc="-1" strike="noStrike">
                <a:solidFill>
                  <a:srgbClr val="000000"/>
                </a:solidFill>
                <a:latin typeface="Calibri"/>
              </a:rPr>
              <a:t>AVOIDANCE BEHAVIOUR</a:t>
            </a:r>
            <a:endParaRPr b="0" lang="fr-FR" sz="1600" spc="-1" strike="noStrike">
              <a:latin typeface="Arial"/>
            </a:endParaRPr>
          </a:p>
          <a:p>
            <a:pPr lvl="1" marL="498600" indent="-28404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Valvometry has already been used in freshwater and marine mussels</a:t>
            </a:r>
            <a:endParaRPr b="0" lang="fr-FR" sz="1600" spc="-1" strike="noStrike">
              <a:latin typeface="Arial"/>
            </a:endParaRPr>
          </a:p>
          <a:p>
            <a:pPr lvl="1" marL="498600" indent="-284040">
              <a:lnSpc>
                <a:spcPct val="130000"/>
              </a:lnSpc>
              <a:buClr>
                <a:srgbClr val="000000"/>
              </a:buClr>
              <a:buFont typeface="Arial"/>
              <a:buChar char="•"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Effect of Hg on valve behaviour is mostly unknown in </a:t>
            </a:r>
            <a:r>
              <a:rPr b="0" i="1" lang="en-GB" sz="1600" spc="-1" strike="noStrike">
                <a:solidFill>
                  <a:srgbClr val="000000"/>
                </a:solidFill>
                <a:latin typeface="Calibri"/>
              </a:rPr>
              <a:t>Mytilus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 and </a:t>
            </a:r>
            <a:r>
              <a:rPr b="0" i="1" lang="en-GB" sz="1600" spc="-1" strike="noStrike">
                <a:solidFill>
                  <a:srgbClr val="000000"/>
                </a:solidFill>
                <a:latin typeface="Calibri"/>
              </a:rPr>
              <a:t>Dreissena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but neuromuscular system is affected by Hg intoxication in most species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08" name="Rectangle 10"/>
          <p:cNvSpPr/>
          <p:nvPr/>
        </p:nvSpPr>
        <p:spPr>
          <a:xfrm>
            <a:off x="2453040" y="41040"/>
            <a:ext cx="621648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Why : measurement of movement in sessile organisms ?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09" name="Picture 8" descr=""/>
          <p:cNvPicPr/>
          <p:nvPr/>
        </p:nvPicPr>
        <p:blipFill>
          <a:blip r:embed="rId6"/>
          <a:srcRect l="0" t="21845" r="0" b="13023"/>
          <a:stretch/>
        </p:blipFill>
        <p:spPr>
          <a:xfrm>
            <a:off x="0" y="1692000"/>
            <a:ext cx="2205720" cy="1913400"/>
          </a:xfrm>
          <a:prstGeom prst="rect">
            <a:avLst/>
          </a:prstGeom>
          <a:ln w="0">
            <a:noFill/>
          </a:ln>
        </p:spPr>
      </p:pic>
      <p:pic>
        <p:nvPicPr>
          <p:cNvPr id="110" name="Picture 10" descr=""/>
          <p:cNvPicPr/>
          <p:nvPr/>
        </p:nvPicPr>
        <p:blipFill>
          <a:blip r:embed="rId7"/>
          <a:stretch/>
        </p:blipFill>
        <p:spPr>
          <a:xfrm rot="5400000">
            <a:off x="273600" y="3338640"/>
            <a:ext cx="1670040" cy="2217240"/>
          </a:xfrm>
          <a:prstGeom prst="rect">
            <a:avLst/>
          </a:prstGeom>
          <a:ln w="0">
            <a:noFill/>
          </a:ln>
        </p:spPr>
      </p:pic>
      <p:pic>
        <p:nvPicPr>
          <p:cNvPr id="111" name="Image 9" descr=""/>
          <p:cNvPicPr/>
          <p:nvPr/>
        </p:nvPicPr>
        <p:blipFill>
          <a:blip r:embed="rId8"/>
          <a:srcRect l="0" t="0" r="41165" b="0"/>
          <a:stretch/>
        </p:blipFill>
        <p:spPr>
          <a:xfrm>
            <a:off x="0" y="5301360"/>
            <a:ext cx="2148840" cy="1556280"/>
          </a:xfrm>
          <a:prstGeom prst="rect">
            <a:avLst/>
          </a:prstGeom>
          <a:ln w="0">
            <a:noFill/>
          </a:ln>
        </p:spPr>
      </p:pic>
      <p:pic>
        <p:nvPicPr>
          <p:cNvPr id="112" name="Picture 12" descr=""/>
          <p:cNvPicPr/>
          <p:nvPr/>
        </p:nvPicPr>
        <p:blipFill>
          <a:blip r:embed="rId9"/>
          <a:srcRect l="13275" t="20229" r="26196" b="37389"/>
          <a:stretch/>
        </p:blipFill>
        <p:spPr>
          <a:xfrm>
            <a:off x="0" y="0"/>
            <a:ext cx="2205720" cy="2057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ectangle 10"/>
          <p:cNvSpPr/>
          <p:nvPr/>
        </p:nvSpPr>
        <p:spPr>
          <a:xfrm>
            <a:off x="2331720" y="0"/>
            <a:ext cx="62236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Brief history of valvometry</a:t>
            </a:r>
            <a:endParaRPr b="0" lang="fr-FR" sz="2000" spc="-1" strike="noStrike">
              <a:latin typeface="Arial"/>
            </a:endParaRPr>
          </a:p>
        </p:txBody>
      </p:sp>
      <p:graphicFrame>
        <p:nvGraphicFramePr>
          <p:cNvPr id="114" name="Tableau 9"/>
          <p:cNvGraphicFramePr/>
          <p:nvPr/>
        </p:nvGraphicFramePr>
        <p:xfrm>
          <a:off x="2278440" y="462960"/>
          <a:ext cx="6728040" cy="5222520"/>
        </p:xfrm>
        <a:graphic>
          <a:graphicData uri="http://schemas.openxmlformats.org/drawingml/2006/table">
            <a:tbl>
              <a:tblPr/>
              <a:tblGrid>
                <a:gridCol w="335160"/>
                <a:gridCol w="2239200"/>
                <a:gridCol w="1139760"/>
                <a:gridCol w="757080"/>
                <a:gridCol w="777600"/>
                <a:gridCol w="1479240"/>
              </a:tblGrid>
              <a:tr h="141840">
                <a:tc>
                  <a:txBody>
                    <a:bodyPr lIns="4320" rIns="4320" tIns="43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fr-FR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Date</a:t>
                      </a:r>
                      <a:endParaRPr b="0" lang="fr-FR" sz="9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fr-FR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Titre</a:t>
                      </a:r>
                      <a:endParaRPr b="0" lang="fr-FR" sz="9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fr-FR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Bivalve</a:t>
                      </a:r>
                      <a:endParaRPr b="0" lang="fr-FR" sz="9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fr-FR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Auteur </a:t>
                      </a:r>
                      <a:endParaRPr b="0" lang="fr-FR" sz="9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fr-FR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Méthode</a:t>
                      </a:r>
                      <a:endParaRPr b="0" lang="fr-FR" sz="9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1" lang="fr-FR" sz="9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Contaminants</a:t>
                      </a:r>
                      <a:endParaRPr b="0" lang="fr-FR" sz="9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21780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1955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The behaviour of </a:t>
                      </a: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Anondonta cygnea L. </a:t>
                      </a: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and its neurophysiological basis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Anondonta cygnea L. 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G.E. Barnes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mechanical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1969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Inductive attenuator for continuous registration of rythmic and periodic activity of mussels in their natural environment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not given !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Véro and Salanki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1983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Detection Limits of a Biological Monitoring System for Chemical Water Pollution Based on Mussel Activity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Dreissena polymorpha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W. Sloof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Cd, Cu, cyanure, chloroforme, benzene, toluene…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21780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1989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The valve movement response of mussels: a tool in biological monitoring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Dreissena polymorpha &amp; Mytilus edulis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K.J.M. Kramer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Cu, Cd, Se, Zn, Pb, TBTO, hypoclorite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092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1994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The “Dreissena-Monitor” - First Results on the Application of this Biological Early Warning System in the Continuous Monitoring of Water Quality 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Dreissena polymorpha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J. Borcherding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interrupteur magnétique</a:t>
                      </a:r>
                      <a:br>
                        <a:rPr sz="700"/>
                      </a:b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ON-OFF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Pentochlorophenol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21780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1997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Shell valve movement response of dark false mussel, mytilopsis leucophaeta, to chlorination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Mytiliopsis leucophaeta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S. Rajacopal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hypoclorite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1999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Systeme expérimental de surveillance biologique de la qualité de l'eau par des Huîtres (Crassostrea gigas) et des moules (Mytilus edulis) 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Crassostrea gigas &amp; Mytilus edulis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J.F. Bouget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Mécanique-Hall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2003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Estimation of potential and limits of bivalve closure response to detect contaminants: Application to cadmium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Corbicula fluminea</a:t>
                      </a:r>
                      <a:r>
                        <a:rPr b="0" i="1" lang="fr-FR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fr-FR" sz="8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D. Tran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Cd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21780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2004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Copper detection in the Asiatic clam Corbicula fluminea: optimum valve closure response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Corbicula fluminea</a:t>
                      </a:r>
                      <a:r>
                        <a:rPr b="0" i="1" lang="fr-FR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fr-FR" sz="8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D. Tran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Cu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2006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Ten years of practical experience with the Dreissena-Monitor, a biological early warning system for continuous water quality monitoring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Dreissena polymorpha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J. Borcherding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interrupteur magnétique</a:t>
                      </a:r>
                      <a:br>
                        <a:rPr sz="700"/>
                      </a:b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ON-OFF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Cu, Cd, Se, Zn, Pb, TBTO, hypoclorite…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092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2006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Valve movement response of the mussel Mytilus galloprovincialis to metals (Cu, Hg, Cd and Zn) and phosphate industry effluents from Moroccan Atlantic coast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Mytilus galloprovincialis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M. Ait Fdil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Ferrite-inductance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Cu, Hg, Cd, Zn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092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2007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Inorganic mercury detection by valve closure response in the freshwater clam Corbicula fluminea: Integration of time and water metal concentration changes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Corbicula fluminea</a:t>
                      </a:r>
                      <a:r>
                        <a:rPr b="0" i="1" lang="fr-FR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fr-FR" sz="8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D. Tran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Hg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092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2007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Influence of the parasite worm Polydora sp. on the behaviour of the oyster Crassostrea gigas: A study of the respiratory impact and associated oxidative stress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Crassostrea gigas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C. </a:t>
                      </a:r>
                      <a:r>
                        <a:rPr b="0" lang="fr-FR" sz="6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Chambon</a:t>
                      </a: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Polydora sp.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092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 situ giant clam growth rate behavior in relation to temperature: A one-year coupled study of high-frequency noninvasive valvometry and sclerochronology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Hippopus hippopus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C. Schwartzmann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21780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Water quality assessment by means of HFNI valvometry and high-frequency data modeling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Crassostrea gigas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M. Sow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43092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Effects of Cypermethrin (Pyrethroid Insecticide) on the Valve Activity Behavior, Byssal Thread Formation, and Survivalin Air of the Marine Mussel Mytilus galloprovincialis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Mytilus galloprovincialis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M. Ait Ayad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ff0000"/>
                          </a:solidFill>
                          <a:latin typeface="Calibri"/>
                        </a:rPr>
                        <a:t>Détecteur inductif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Cypermethrin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2011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Statistical study of bivalve high frequency microclosing behavior: scaling properties and shot noise analysis 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Crassostrea gigas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F. Schmitt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2012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 real-time biomonitoring system to detect arsenic toxicity by valve movement in freshwater clam Corbicula fluminea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Corbicula fluminea</a:t>
                      </a:r>
                      <a:r>
                        <a:rPr b="0" i="1" lang="fr-FR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fr-FR" sz="8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W.S. Chen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Effet Hall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2013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Synthesis and measurement of valve activities by an improved online clam-based behavioral monitoring system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Corbicula fluminea</a:t>
                      </a:r>
                      <a:r>
                        <a:rPr b="0" i="1" lang="fr-FR" sz="8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 </a:t>
                      </a:r>
                      <a:endParaRPr b="0" lang="fr-FR" sz="8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W.S. Chen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Effet Hall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21780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2014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 hidden renewal model for monitoring aquatic systems biosensors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analyse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R. Azais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High frequency non-invasive (HFNI) bio-sensors as a potential tool for marine monitoring and assessments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revue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H. Andrade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2016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In situ spawning in a marine broadcast spawner, the Pacific oyster Crassostrea gigas: Timing and environmental triggers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Crassostrea gigas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I. Bernard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Valve gape behaviour of mussels (Mytilus edulis) exposed to dispersed crude oil as an environmental monitoring endpoint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Mytilus edulis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K.J. Redmond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Laser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pétrole brut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21780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2017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The sense of hearing in the Pacific oyster, Magallana gigas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b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Magallana gigas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b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M. Charifi et al.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coil-coil HFO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son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  <a:tr h="324360">
                <a:tc>
                  <a:txBody>
                    <a:bodyPr lIns="4320" rIns="4320" tIns="4320" bIns="0" anchor="ctr">
                      <a:noAutofit/>
                    </a:bodyPr>
                    <a:p>
                      <a:pPr algn="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2019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PSP-producing dinoflagellate Alexandrium minutum induces valve microclosures in the mussel Mytilus galloprovincialis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i="1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Mytilus galloprovincialis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L.A. Comeau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 algn="ctr"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Effet Hall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  <a:tc>
                  <a:txBody>
                    <a:bodyPr lIns="4320" rIns="4320" tIns="4320" bIns="0" anchor="ctr">
                      <a:noAutofit/>
                    </a:bodyPr>
                    <a:p>
                      <a:pPr>
                        <a:lnSpc>
                          <a:spcPct val="100000"/>
                        </a:lnSpc>
                        <a:buNone/>
                      </a:pPr>
                      <a:r>
                        <a:rPr b="0" lang="fr-FR" sz="700" spc="-1" strike="noStrike">
                          <a:solidFill>
                            <a:srgbClr val="000000"/>
                          </a:solidFill>
                          <a:latin typeface="Calibri"/>
                        </a:rPr>
                        <a:t>toxine</a:t>
                      </a:r>
                      <a:endParaRPr b="0" lang="fr-FR" sz="700" spc="-1" strike="noStrike">
                        <a:latin typeface="Arial"/>
                      </a:endParaRPr>
                    </a:p>
                  </a:txBody>
                  <a:tcPr anchor="ctr" marL="4320" marR="4320">
                    <a:lnL w="12240">
                      <a:solidFill>
                        <a:srgbClr val="ffffff"/>
                      </a:solidFill>
                    </a:lnL>
                    <a:lnR w="12240">
                      <a:solidFill>
                        <a:srgbClr val="ffffff"/>
                      </a:solidFill>
                    </a:lnR>
                    <a:lnT w="12240">
                      <a:solidFill>
                        <a:srgbClr val="ffffff"/>
                      </a:solidFill>
                    </a:lnT>
                    <a:lnB w="12240">
                      <a:solidFill>
                        <a:srgbClr val="ffffff"/>
                      </a:solidFill>
                    </a:lnB>
                    <a:solidFill>
                      <a:srgbClr val="e8ebf4"/>
                    </a:solidFill>
                  </a:tcPr>
                </a:tc>
              </a:tr>
            </a:tbl>
          </a:graphicData>
        </a:graphic>
      </p:graphicFrame>
      <p:pic>
        <p:nvPicPr>
          <p:cNvPr id="115" name="Picture 8" descr=""/>
          <p:cNvPicPr/>
          <p:nvPr/>
        </p:nvPicPr>
        <p:blipFill>
          <a:blip r:embed="rId1"/>
          <a:srcRect l="0" t="21845" r="0" b="13023"/>
          <a:stretch/>
        </p:blipFill>
        <p:spPr>
          <a:xfrm>
            <a:off x="0" y="1692000"/>
            <a:ext cx="2205720" cy="1913400"/>
          </a:xfrm>
          <a:prstGeom prst="rect">
            <a:avLst/>
          </a:prstGeom>
          <a:ln w="0">
            <a:noFill/>
          </a:ln>
        </p:spPr>
      </p:pic>
      <p:pic>
        <p:nvPicPr>
          <p:cNvPr id="116" name="Picture 10" descr=""/>
          <p:cNvPicPr/>
          <p:nvPr/>
        </p:nvPicPr>
        <p:blipFill>
          <a:blip r:embed="rId2"/>
          <a:stretch/>
        </p:blipFill>
        <p:spPr>
          <a:xfrm rot="5400000">
            <a:off x="273600" y="3338640"/>
            <a:ext cx="1670040" cy="2217240"/>
          </a:xfrm>
          <a:prstGeom prst="rect">
            <a:avLst/>
          </a:prstGeom>
          <a:ln w="0">
            <a:noFill/>
          </a:ln>
        </p:spPr>
      </p:pic>
      <p:pic>
        <p:nvPicPr>
          <p:cNvPr id="117" name="Image 6" descr=""/>
          <p:cNvPicPr/>
          <p:nvPr/>
        </p:nvPicPr>
        <p:blipFill>
          <a:blip r:embed="rId3"/>
          <a:srcRect l="0" t="0" r="41165" b="0"/>
          <a:stretch/>
        </p:blipFill>
        <p:spPr>
          <a:xfrm>
            <a:off x="0" y="5301360"/>
            <a:ext cx="2148840" cy="1556280"/>
          </a:xfrm>
          <a:prstGeom prst="rect">
            <a:avLst/>
          </a:prstGeom>
          <a:ln w="0">
            <a:noFill/>
          </a:ln>
        </p:spPr>
      </p:pic>
      <p:pic>
        <p:nvPicPr>
          <p:cNvPr id="118" name="Picture 12" descr=""/>
          <p:cNvPicPr/>
          <p:nvPr/>
        </p:nvPicPr>
        <p:blipFill>
          <a:blip r:embed="rId4"/>
          <a:srcRect l="13275" t="20229" r="26196" b="37389"/>
          <a:stretch/>
        </p:blipFill>
        <p:spPr>
          <a:xfrm>
            <a:off x="0" y="0"/>
            <a:ext cx="2205720" cy="2057040"/>
          </a:xfrm>
          <a:prstGeom prst="rect">
            <a:avLst/>
          </a:prstGeom>
          <a:ln w="0">
            <a:noFill/>
          </a:ln>
        </p:spPr>
      </p:pic>
      <p:pic>
        <p:nvPicPr>
          <p:cNvPr id="119" name="Image 11" descr=""/>
          <p:cNvPicPr/>
          <p:nvPr/>
        </p:nvPicPr>
        <p:blipFill>
          <a:blip r:embed="rId5"/>
          <a:stretch/>
        </p:blipFill>
        <p:spPr>
          <a:xfrm>
            <a:off x="8997120" y="283680"/>
            <a:ext cx="3194640" cy="1166760"/>
          </a:xfrm>
          <a:prstGeom prst="rect">
            <a:avLst/>
          </a:prstGeom>
          <a:ln w="0">
            <a:noFill/>
          </a:ln>
        </p:spPr>
      </p:pic>
      <p:pic>
        <p:nvPicPr>
          <p:cNvPr id="120" name="Image 13" descr=""/>
          <p:cNvPicPr/>
          <p:nvPr/>
        </p:nvPicPr>
        <p:blipFill>
          <a:blip r:embed="rId6"/>
          <a:stretch/>
        </p:blipFill>
        <p:spPr>
          <a:xfrm>
            <a:off x="9170280" y="1733400"/>
            <a:ext cx="2041920" cy="1383480"/>
          </a:xfrm>
          <a:prstGeom prst="rect">
            <a:avLst/>
          </a:prstGeom>
          <a:ln w="0">
            <a:noFill/>
          </a:ln>
        </p:spPr>
      </p:pic>
      <p:pic>
        <p:nvPicPr>
          <p:cNvPr id="121" name="Image 14" descr=""/>
          <p:cNvPicPr/>
          <p:nvPr/>
        </p:nvPicPr>
        <p:blipFill>
          <a:blip r:embed="rId7"/>
          <a:stretch/>
        </p:blipFill>
        <p:spPr>
          <a:xfrm>
            <a:off x="9522720" y="3373560"/>
            <a:ext cx="2483640" cy="1319400"/>
          </a:xfrm>
          <a:prstGeom prst="rect">
            <a:avLst/>
          </a:prstGeom>
          <a:ln w="0">
            <a:noFill/>
          </a:ln>
        </p:spPr>
      </p:pic>
      <p:sp>
        <p:nvSpPr>
          <p:cNvPr id="122" name="ZoneTexte 15"/>
          <p:cNvSpPr/>
          <p:nvPr/>
        </p:nvSpPr>
        <p:spPr>
          <a:xfrm>
            <a:off x="9121320" y="1484640"/>
            <a:ext cx="32367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000" spc="-1" strike="noStrike">
                <a:solidFill>
                  <a:srgbClr val="000000"/>
                </a:solidFill>
                <a:latin typeface="Calibri"/>
              </a:rPr>
              <a:t>First valve activity recorded ever (Barnes, 1955)</a:t>
            </a:r>
            <a:endParaRPr b="0" lang="fr-FR" sz="1000" spc="-1" strike="noStrike">
              <a:latin typeface="Arial"/>
            </a:endParaRPr>
          </a:p>
        </p:txBody>
      </p:sp>
      <p:pic>
        <p:nvPicPr>
          <p:cNvPr id="123" name="Image 12" descr=""/>
          <p:cNvPicPr/>
          <p:nvPr/>
        </p:nvPicPr>
        <p:blipFill>
          <a:blip r:embed="rId8"/>
          <a:stretch/>
        </p:blipFill>
        <p:spPr>
          <a:xfrm>
            <a:off x="10690920" y="2354040"/>
            <a:ext cx="1500840" cy="973800"/>
          </a:xfrm>
          <a:prstGeom prst="rect">
            <a:avLst/>
          </a:prstGeom>
          <a:ln w="0">
            <a:noFill/>
          </a:ln>
        </p:spPr>
      </p:pic>
      <p:pic>
        <p:nvPicPr>
          <p:cNvPr id="124" name="Image 16" descr=""/>
          <p:cNvPicPr/>
          <p:nvPr/>
        </p:nvPicPr>
        <p:blipFill>
          <a:blip r:embed="rId9"/>
          <a:stretch/>
        </p:blipFill>
        <p:spPr>
          <a:xfrm>
            <a:off x="9093600" y="5142240"/>
            <a:ext cx="1427400" cy="1317960"/>
          </a:xfrm>
          <a:prstGeom prst="rect">
            <a:avLst/>
          </a:prstGeom>
          <a:ln w="0">
            <a:noFill/>
          </a:ln>
        </p:spPr>
      </p:pic>
      <p:sp>
        <p:nvSpPr>
          <p:cNvPr id="125" name="ZoneTexte 17"/>
          <p:cNvSpPr/>
          <p:nvPr/>
        </p:nvSpPr>
        <p:spPr>
          <a:xfrm>
            <a:off x="9020880" y="4715280"/>
            <a:ext cx="346860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000" spc="-1" strike="noStrike">
                <a:solidFill>
                  <a:srgbClr val="000000"/>
                </a:solidFill>
                <a:latin typeface="Calibri"/>
              </a:rPr>
              <a:t>First electronic valvometer (Véro and Salanki, 1969)</a:t>
            </a:r>
            <a:endParaRPr b="0" lang="fr-FR" sz="1000" spc="-1" strike="noStrike">
              <a:latin typeface="Arial"/>
            </a:endParaRPr>
          </a:p>
        </p:txBody>
      </p:sp>
      <p:pic>
        <p:nvPicPr>
          <p:cNvPr id="126" name="Image 18" descr=""/>
          <p:cNvPicPr/>
          <p:nvPr/>
        </p:nvPicPr>
        <p:blipFill>
          <a:blip r:embed="rId10"/>
          <a:stretch/>
        </p:blipFill>
        <p:spPr>
          <a:xfrm>
            <a:off x="10597320" y="5175720"/>
            <a:ext cx="1671840" cy="1254600"/>
          </a:xfrm>
          <a:prstGeom prst="rect">
            <a:avLst/>
          </a:prstGeom>
          <a:ln w="0">
            <a:noFill/>
          </a:ln>
        </p:spPr>
      </p:pic>
      <p:sp>
        <p:nvSpPr>
          <p:cNvPr id="127" name="ZoneTexte 19"/>
          <p:cNvSpPr/>
          <p:nvPr/>
        </p:nvSpPr>
        <p:spPr>
          <a:xfrm>
            <a:off x="8904600" y="6453360"/>
            <a:ext cx="324900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000" spc="-1" strike="noStrike">
                <a:solidFill>
                  <a:srgbClr val="000000"/>
                </a:solidFill>
                <a:latin typeface="Calibri"/>
              </a:rPr>
              <a:t>Electro-mechanical valvometer (IFREMER, 1999)</a:t>
            </a:r>
            <a:endParaRPr b="0" lang="fr-FR" sz="1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F78DC813-8593-4749-8460-6C9424B70414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29" name="Connecteur droit 7"/>
          <p:cNvSpPr/>
          <p:nvPr/>
        </p:nvSpPr>
        <p:spPr>
          <a:xfrm>
            <a:off x="2527200" y="44100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0" name="ZoneTexte 30"/>
          <p:cNvSpPr/>
          <p:nvPr/>
        </p:nvSpPr>
        <p:spPr>
          <a:xfrm>
            <a:off x="2372400" y="544320"/>
            <a:ext cx="9819360" cy="2263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10000"/>
              </a:lnSpc>
              <a:buNone/>
            </a:pPr>
            <a:r>
              <a:rPr b="1" lang="fr-FR" sz="1800" spc="-1" strike="noStrike">
                <a:solidFill>
                  <a:srgbClr val="2e75b6"/>
                </a:solidFill>
                <a:latin typeface="Calibri"/>
              </a:rPr>
              <a:t>Valvometry in Mercur-Food</a:t>
            </a:r>
            <a:endParaRPr b="0" lang="fr-FR" sz="1800" spc="-1" strike="noStrike">
              <a:latin typeface="Arial"/>
            </a:endParaRPr>
          </a:p>
          <a:p>
            <a:pPr lvl="1" marL="4827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Individual valve </a:t>
            </a: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movements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 with a small Hall effect sensor and a neodymium magnet sticked on one valve</a:t>
            </a:r>
            <a:endParaRPr b="0" lang="fr-FR" sz="1600" spc="-1" strike="noStrike">
              <a:latin typeface="Arial"/>
            </a:endParaRPr>
          </a:p>
          <a:p>
            <a:pPr lvl="1" marL="4827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The magnetic field varies as 1/d</a:t>
            </a:r>
            <a:r>
              <a:rPr b="0" lang="fr-FR" sz="1600" spc="-1" strike="noStrike" baseline="30000">
                <a:solidFill>
                  <a:srgbClr val="000000"/>
                </a:solidFill>
                <a:latin typeface="Calibri"/>
              </a:rPr>
              <a:t>2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 of the gaping space and monitors the valve activity (basically frequence and amplitude of valve movements)</a:t>
            </a:r>
            <a:endParaRPr b="0" lang="fr-FR" sz="1600" spc="-1" strike="noStrike">
              <a:latin typeface="Arial"/>
            </a:endParaRPr>
          </a:p>
          <a:p>
            <a:pPr lvl="1" marL="4827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In the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</a:rPr>
              <a:t>Icage</a:t>
            </a:r>
            <a:r>
              <a:rPr b="1" lang="fr-FR" sz="1600" spc="-1" strike="noStrike" baseline="30000">
                <a:solidFill>
                  <a:srgbClr val="000000"/>
                </a:solidFill>
                <a:latin typeface="Calibri"/>
              </a:rPr>
              <a:t>TM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</a:rPr>
              <a:t> design, 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valvometers are seen as </a:t>
            </a:r>
            <a:r>
              <a:rPr b="1" lang="fr-FR" sz="1600" spc="-1" strike="noStrike">
                <a:solidFill>
                  <a:srgbClr val="000000"/>
                </a:solidFill>
                <a:latin typeface="Calibri"/>
              </a:rPr>
              <a:t>nodes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 collecting valve activity of small population of mussels (typically 6 to 12) exposed in a defined environment</a:t>
            </a:r>
            <a:endParaRPr b="0" lang="fr-FR" sz="1600" spc="-1" strike="noStrike">
              <a:latin typeface="Arial"/>
            </a:endParaRPr>
          </a:p>
          <a:p>
            <a:pPr lvl="1" marL="4827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The physical signal is conditionned, transmitted to Data server, stored in database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31" name="Rectangle 10"/>
          <p:cNvSpPr/>
          <p:nvPr/>
        </p:nvSpPr>
        <p:spPr>
          <a:xfrm>
            <a:off x="2453040" y="41040"/>
            <a:ext cx="62164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How : iCage</a:t>
            </a:r>
            <a:r>
              <a:rPr b="0" i="1" lang="fr-FR" sz="2000" spc="-1" strike="noStrike" baseline="30000">
                <a:solidFill>
                  <a:srgbClr val="4472c4"/>
                </a:solidFill>
                <a:latin typeface="Calibri"/>
              </a:rPr>
              <a:t>TM</a:t>
            </a: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 valvometers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132" name="Picture 8" descr=""/>
          <p:cNvPicPr/>
          <p:nvPr/>
        </p:nvPicPr>
        <p:blipFill>
          <a:blip r:embed="rId1"/>
          <a:srcRect l="0" t="21845" r="0" b="13023"/>
          <a:stretch/>
        </p:blipFill>
        <p:spPr>
          <a:xfrm>
            <a:off x="0" y="1692000"/>
            <a:ext cx="2205720" cy="1913400"/>
          </a:xfrm>
          <a:prstGeom prst="rect">
            <a:avLst/>
          </a:prstGeom>
          <a:ln w="0">
            <a:noFill/>
          </a:ln>
        </p:spPr>
      </p:pic>
      <p:pic>
        <p:nvPicPr>
          <p:cNvPr id="133" name="Picture 10" descr=""/>
          <p:cNvPicPr/>
          <p:nvPr/>
        </p:nvPicPr>
        <p:blipFill>
          <a:blip r:embed="rId2"/>
          <a:stretch/>
        </p:blipFill>
        <p:spPr>
          <a:xfrm rot="5400000">
            <a:off x="273600" y="3338640"/>
            <a:ext cx="1670040" cy="2217240"/>
          </a:xfrm>
          <a:prstGeom prst="rect">
            <a:avLst/>
          </a:prstGeom>
          <a:ln w="0">
            <a:noFill/>
          </a:ln>
        </p:spPr>
      </p:pic>
      <p:pic>
        <p:nvPicPr>
          <p:cNvPr id="134" name="Image 9" descr=""/>
          <p:cNvPicPr/>
          <p:nvPr/>
        </p:nvPicPr>
        <p:blipFill>
          <a:blip r:embed="rId3"/>
          <a:srcRect l="0" t="0" r="41165" b="0"/>
          <a:stretch/>
        </p:blipFill>
        <p:spPr>
          <a:xfrm>
            <a:off x="0" y="5301360"/>
            <a:ext cx="2148840" cy="1556280"/>
          </a:xfrm>
          <a:prstGeom prst="rect">
            <a:avLst/>
          </a:prstGeom>
          <a:ln w="0">
            <a:noFill/>
          </a:ln>
        </p:spPr>
      </p:pic>
      <p:pic>
        <p:nvPicPr>
          <p:cNvPr id="135" name="Picture 12" descr=""/>
          <p:cNvPicPr/>
          <p:nvPr/>
        </p:nvPicPr>
        <p:blipFill>
          <a:blip r:embed="rId4"/>
          <a:srcRect l="13275" t="20229" r="26196" b="37389"/>
          <a:stretch/>
        </p:blipFill>
        <p:spPr>
          <a:xfrm>
            <a:off x="0" y="0"/>
            <a:ext cx="2205720" cy="2057040"/>
          </a:xfrm>
          <a:prstGeom prst="rect">
            <a:avLst/>
          </a:prstGeom>
          <a:ln w="0">
            <a:noFill/>
          </a:ln>
        </p:spPr>
      </p:pic>
      <p:grpSp>
        <p:nvGrpSpPr>
          <p:cNvPr id="136" name="Groupe 23"/>
          <p:cNvGrpSpPr/>
          <p:nvPr/>
        </p:nvGrpSpPr>
        <p:grpSpPr>
          <a:xfrm>
            <a:off x="2662200" y="3388320"/>
            <a:ext cx="670320" cy="333360"/>
            <a:chOff x="2662200" y="3388320"/>
            <a:chExt cx="670320" cy="333360"/>
          </a:xfrm>
        </p:grpSpPr>
        <p:sp>
          <p:nvSpPr>
            <p:cNvPr id="137" name="Forme libre 3"/>
            <p:cNvSpPr/>
            <p:nvPr/>
          </p:nvSpPr>
          <p:spPr>
            <a:xfrm rot="20220000">
              <a:off x="2661120" y="347256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8" name="Forme libre 4"/>
            <p:cNvSpPr/>
            <p:nvPr/>
          </p:nvSpPr>
          <p:spPr>
            <a:xfrm flipV="1" rot="20220000">
              <a:off x="2704320" y="355068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9" name="Cylindre 8"/>
            <p:cNvSpPr/>
            <p:nvPr/>
          </p:nvSpPr>
          <p:spPr>
            <a:xfrm rot="18734400">
              <a:off x="2698560" y="3529440"/>
              <a:ext cx="57960" cy="60480"/>
            </a:xfrm>
            <a:prstGeom prst="can">
              <a:avLst>
                <a:gd name="adj" fmla="val 25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0" name="Rectangle 13"/>
            <p:cNvSpPr/>
            <p:nvPr/>
          </p:nvSpPr>
          <p:spPr>
            <a:xfrm>
              <a:off x="2711160" y="3649680"/>
              <a:ext cx="84960" cy="2484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1" name="Connecteur droit 15"/>
            <p:cNvSpPr/>
            <p:nvPr/>
          </p:nvSpPr>
          <p:spPr>
            <a:xfrm>
              <a:off x="2796480" y="3661920"/>
              <a:ext cx="536040" cy="36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42" name="Groupe 24"/>
          <p:cNvGrpSpPr/>
          <p:nvPr/>
        </p:nvGrpSpPr>
        <p:grpSpPr>
          <a:xfrm>
            <a:off x="2662200" y="3562200"/>
            <a:ext cx="670320" cy="333360"/>
            <a:chOff x="2662200" y="3562200"/>
            <a:chExt cx="670320" cy="333360"/>
          </a:xfrm>
        </p:grpSpPr>
        <p:sp>
          <p:nvSpPr>
            <p:cNvPr id="143" name="Forme libre 25"/>
            <p:cNvSpPr/>
            <p:nvPr/>
          </p:nvSpPr>
          <p:spPr>
            <a:xfrm rot="20220000">
              <a:off x="2661120" y="364644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4" name="Forme libre 28"/>
            <p:cNvSpPr/>
            <p:nvPr/>
          </p:nvSpPr>
          <p:spPr>
            <a:xfrm flipV="1" rot="20220000">
              <a:off x="2704320" y="372456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5" name="Cylindre 29"/>
            <p:cNvSpPr/>
            <p:nvPr/>
          </p:nvSpPr>
          <p:spPr>
            <a:xfrm rot="18734400">
              <a:off x="2698560" y="3703320"/>
              <a:ext cx="57960" cy="60480"/>
            </a:xfrm>
            <a:prstGeom prst="can">
              <a:avLst>
                <a:gd name="adj" fmla="val 25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6" name="Rectangle 31"/>
            <p:cNvSpPr/>
            <p:nvPr/>
          </p:nvSpPr>
          <p:spPr>
            <a:xfrm>
              <a:off x="2711160" y="3823200"/>
              <a:ext cx="84960" cy="2484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7" name="Connecteur droit 32"/>
            <p:cNvSpPr/>
            <p:nvPr/>
          </p:nvSpPr>
          <p:spPr>
            <a:xfrm>
              <a:off x="2796480" y="3835800"/>
              <a:ext cx="536040" cy="36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48" name="Groupe 33"/>
          <p:cNvGrpSpPr/>
          <p:nvPr/>
        </p:nvGrpSpPr>
        <p:grpSpPr>
          <a:xfrm>
            <a:off x="2662200" y="3735720"/>
            <a:ext cx="670320" cy="333360"/>
            <a:chOff x="2662200" y="3735720"/>
            <a:chExt cx="670320" cy="333360"/>
          </a:xfrm>
        </p:grpSpPr>
        <p:sp>
          <p:nvSpPr>
            <p:cNvPr id="149" name="Forme libre 34"/>
            <p:cNvSpPr/>
            <p:nvPr/>
          </p:nvSpPr>
          <p:spPr>
            <a:xfrm rot="20220000">
              <a:off x="2661120" y="381996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0" name="Forme libre 35"/>
            <p:cNvSpPr/>
            <p:nvPr/>
          </p:nvSpPr>
          <p:spPr>
            <a:xfrm flipV="1" rot="20220000">
              <a:off x="2704320" y="389808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1" name="Cylindre 36"/>
            <p:cNvSpPr/>
            <p:nvPr/>
          </p:nvSpPr>
          <p:spPr>
            <a:xfrm rot="18734400">
              <a:off x="2698560" y="3877200"/>
              <a:ext cx="57960" cy="60480"/>
            </a:xfrm>
            <a:prstGeom prst="can">
              <a:avLst>
                <a:gd name="adj" fmla="val 25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2" name="Rectangle 37"/>
            <p:cNvSpPr/>
            <p:nvPr/>
          </p:nvSpPr>
          <p:spPr>
            <a:xfrm>
              <a:off x="2711160" y="3997080"/>
              <a:ext cx="84960" cy="2484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3" name="Connecteur droit 38"/>
            <p:cNvSpPr/>
            <p:nvPr/>
          </p:nvSpPr>
          <p:spPr>
            <a:xfrm>
              <a:off x="2796480" y="4009320"/>
              <a:ext cx="536040" cy="36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54" name="Groupe 39"/>
          <p:cNvGrpSpPr/>
          <p:nvPr/>
        </p:nvGrpSpPr>
        <p:grpSpPr>
          <a:xfrm>
            <a:off x="2662200" y="3909600"/>
            <a:ext cx="670320" cy="333360"/>
            <a:chOff x="2662200" y="3909600"/>
            <a:chExt cx="670320" cy="333360"/>
          </a:xfrm>
        </p:grpSpPr>
        <p:sp>
          <p:nvSpPr>
            <p:cNvPr id="155" name="Forme libre 40"/>
            <p:cNvSpPr/>
            <p:nvPr/>
          </p:nvSpPr>
          <p:spPr>
            <a:xfrm rot="20220000">
              <a:off x="2661120" y="399384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6" name="Forme libre 41"/>
            <p:cNvSpPr/>
            <p:nvPr/>
          </p:nvSpPr>
          <p:spPr>
            <a:xfrm flipV="1" rot="20220000">
              <a:off x="2704320" y="407196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7" name="Cylindre 42"/>
            <p:cNvSpPr/>
            <p:nvPr/>
          </p:nvSpPr>
          <p:spPr>
            <a:xfrm rot="18734400">
              <a:off x="2698560" y="4050720"/>
              <a:ext cx="57960" cy="60480"/>
            </a:xfrm>
            <a:prstGeom prst="can">
              <a:avLst>
                <a:gd name="adj" fmla="val 25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Rectangle 43"/>
            <p:cNvSpPr/>
            <p:nvPr/>
          </p:nvSpPr>
          <p:spPr>
            <a:xfrm>
              <a:off x="2711160" y="4170960"/>
              <a:ext cx="84960" cy="2484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Connecteur droit 44"/>
            <p:cNvSpPr/>
            <p:nvPr/>
          </p:nvSpPr>
          <p:spPr>
            <a:xfrm>
              <a:off x="2796480" y="4183200"/>
              <a:ext cx="536040" cy="36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60" name="Groupe 45"/>
          <p:cNvGrpSpPr/>
          <p:nvPr/>
        </p:nvGrpSpPr>
        <p:grpSpPr>
          <a:xfrm>
            <a:off x="2662200" y="4083480"/>
            <a:ext cx="670320" cy="333360"/>
            <a:chOff x="2662200" y="4083480"/>
            <a:chExt cx="670320" cy="333360"/>
          </a:xfrm>
        </p:grpSpPr>
        <p:sp>
          <p:nvSpPr>
            <p:cNvPr id="161" name="Forme libre 46"/>
            <p:cNvSpPr/>
            <p:nvPr/>
          </p:nvSpPr>
          <p:spPr>
            <a:xfrm rot="20220000">
              <a:off x="2661120" y="416772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2" name="Forme libre 47"/>
            <p:cNvSpPr/>
            <p:nvPr/>
          </p:nvSpPr>
          <p:spPr>
            <a:xfrm flipV="1" rot="20220000">
              <a:off x="2704320" y="424584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3" name="Cylindre 48"/>
            <p:cNvSpPr/>
            <p:nvPr/>
          </p:nvSpPr>
          <p:spPr>
            <a:xfrm rot="18734400">
              <a:off x="2698560" y="4224600"/>
              <a:ext cx="57960" cy="60480"/>
            </a:xfrm>
            <a:prstGeom prst="can">
              <a:avLst>
                <a:gd name="adj" fmla="val 25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4" name="Rectangle 49"/>
            <p:cNvSpPr/>
            <p:nvPr/>
          </p:nvSpPr>
          <p:spPr>
            <a:xfrm>
              <a:off x="2711160" y="4344480"/>
              <a:ext cx="84960" cy="2484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5" name="Connecteur droit 50"/>
            <p:cNvSpPr/>
            <p:nvPr/>
          </p:nvSpPr>
          <p:spPr>
            <a:xfrm>
              <a:off x="2796480" y="4357080"/>
              <a:ext cx="536040" cy="36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66" name="Groupe 51"/>
          <p:cNvGrpSpPr/>
          <p:nvPr/>
        </p:nvGrpSpPr>
        <p:grpSpPr>
          <a:xfrm>
            <a:off x="2662200" y="4257000"/>
            <a:ext cx="670320" cy="333360"/>
            <a:chOff x="2662200" y="4257000"/>
            <a:chExt cx="670320" cy="333360"/>
          </a:xfrm>
        </p:grpSpPr>
        <p:sp>
          <p:nvSpPr>
            <p:cNvPr id="167" name="Forme libre 52"/>
            <p:cNvSpPr/>
            <p:nvPr/>
          </p:nvSpPr>
          <p:spPr>
            <a:xfrm rot="20220000">
              <a:off x="2661120" y="434124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8" name="Forme libre 53"/>
            <p:cNvSpPr/>
            <p:nvPr/>
          </p:nvSpPr>
          <p:spPr>
            <a:xfrm flipV="1" rot="20220000">
              <a:off x="2704320" y="4419360"/>
              <a:ext cx="448560" cy="86400"/>
            </a:xfrm>
            <a:custGeom>
              <a:avLst/>
              <a:gdLst/>
              <a:ahLst/>
              <a:rect l="l" t="t" r="r" b="b"/>
              <a:pathLst>
                <a:path w="1336253" h="333740">
                  <a:moveTo>
                    <a:pt x="10070" y="333740"/>
                  </a:moveTo>
                  <a:cubicBezTo>
                    <a:pt x="-88839" y="282267"/>
                    <a:pt x="569207" y="63256"/>
                    <a:pt x="742802" y="18848"/>
                  </a:cubicBezTo>
                  <a:cubicBezTo>
                    <a:pt x="916397" y="-25560"/>
                    <a:pt x="952730" y="15820"/>
                    <a:pt x="1051639" y="67293"/>
                  </a:cubicBezTo>
                  <a:lnTo>
                    <a:pt x="1336253" y="327685"/>
                  </a:lnTo>
                  <a:lnTo>
                    <a:pt x="10070" y="333740"/>
                  </a:ln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9" name="Cylindre 54"/>
            <p:cNvSpPr/>
            <p:nvPr/>
          </p:nvSpPr>
          <p:spPr>
            <a:xfrm rot="18734400">
              <a:off x="2698560" y="4398120"/>
              <a:ext cx="57960" cy="60480"/>
            </a:xfrm>
            <a:prstGeom prst="can">
              <a:avLst>
                <a:gd name="adj" fmla="val 25000"/>
              </a:avLst>
            </a:prstGeom>
            <a:solidFill>
              <a:schemeClr val="accent4">
                <a:lumMod val="75000"/>
              </a:schemeClr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0" name="Rectangle 55"/>
            <p:cNvSpPr/>
            <p:nvPr/>
          </p:nvSpPr>
          <p:spPr>
            <a:xfrm>
              <a:off x="2711160" y="4518360"/>
              <a:ext cx="84960" cy="24840"/>
            </a:xfrm>
            <a:prstGeom prst="rect">
              <a:avLst/>
            </a:prstGeom>
            <a:solidFill>
              <a:schemeClr val="tx1"/>
            </a:solidFill>
            <a:ln>
              <a:solidFill>
                <a:srgbClr val="1d315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1" name="Connecteur droit 56"/>
            <p:cNvSpPr/>
            <p:nvPr/>
          </p:nvSpPr>
          <p:spPr>
            <a:xfrm>
              <a:off x="2796480" y="4530600"/>
              <a:ext cx="536040" cy="36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172" name="Rectangle 58"/>
          <p:cNvSpPr/>
          <p:nvPr/>
        </p:nvSpPr>
        <p:spPr>
          <a:xfrm>
            <a:off x="3357360" y="3575880"/>
            <a:ext cx="467640" cy="10310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 vert="vert270" rot="16200000">
            <a:noAutofit/>
          </a:bodyPr>
          <a:p>
            <a:pPr algn="ctr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000000"/>
                </a:solidFill>
                <a:latin typeface="Calibri"/>
              </a:rPr>
              <a:t>ARDUINO</a:t>
            </a:r>
            <a:endParaRPr b="0" lang="fr-FR" sz="1200" spc="-1" strike="noStrike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b="0" lang="fr-FR" sz="1200" spc="-1" strike="noStrike">
                <a:solidFill>
                  <a:srgbClr val="000000"/>
                </a:solidFill>
                <a:latin typeface="Calibri"/>
              </a:rPr>
              <a:t>ADC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173" name="ZoneTexte 59"/>
          <p:cNvSpPr/>
          <p:nvPr/>
        </p:nvSpPr>
        <p:spPr>
          <a:xfrm>
            <a:off x="2583720" y="3203640"/>
            <a:ext cx="79236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000" spc="-1" strike="noStrike">
                <a:solidFill>
                  <a:srgbClr val="000000"/>
                </a:solidFill>
                <a:latin typeface="Calibri"/>
              </a:rPr>
              <a:t>biosensor</a:t>
            </a:r>
            <a:endParaRPr b="0" lang="fr-FR" sz="1000" spc="-1" strike="noStrike">
              <a:latin typeface="Arial"/>
            </a:endParaRPr>
          </a:p>
        </p:txBody>
      </p:sp>
      <p:sp>
        <p:nvSpPr>
          <p:cNvPr id="174" name="ZoneTexte 60"/>
          <p:cNvSpPr/>
          <p:nvPr/>
        </p:nvSpPr>
        <p:spPr>
          <a:xfrm>
            <a:off x="3719880" y="3213000"/>
            <a:ext cx="153432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fr-FR" sz="1000" spc="-1" strike="noStrike">
                <a:solidFill>
                  <a:srgbClr val="000000"/>
                </a:solidFill>
                <a:latin typeface="Calibri"/>
              </a:rPr>
              <a:t>Signal conditionner</a:t>
            </a:r>
            <a:endParaRPr b="0" lang="fr-FR" sz="1000" spc="-1" strike="noStrike">
              <a:latin typeface="Arial"/>
            </a:endParaRPr>
          </a:p>
        </p:txBody>
      </p:sp>
      <p:sp>
        <p:nvSpPr>
          <p:cNvPr id="175" name="Rectangle 61"/>
          <p:cNvSpPr/>
          <p:nvPr/>
        </p:nvSpPr>
        <p:spPr>
          <a:xfrm>
            <a:off x="4223880" y="3573000"/>
            <a:ext cx="2592000" cy="10274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Rpi Icaging95 IP 192.X.X.X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/DATA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JSON (C1…C6 TimeStamp)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76" name="Connecteur droit 63"/>
          <p:cNvSpPr/>
          <p:nvPr/>
        </p:nvSpPr>
        <p:spPr>
          <a:xfrm flipV="1">
            <a:off x="3825000" y="4086720"/>
            <a:ext cx="398520" cy="468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7" name="ZoneTexte 67"/>
          <p:cNvSpPr/>
          <p:nvPr/>
        </p:nvSpPr>
        <p:spPr>
          <a:xfrm>
            <a:off x="3761280" y="3789000"/>
            <a:ext cx="522720" cy="241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000" spc="-1" strike="noStrike">
                <a:solidFill>
                  <a:srgbClr val="000000"/>
                </a:solidFill>
                <a:latin typeface="Calibri"/>
              </a:rPr>
              <a:t>serial</a:t>
            </a:r>
            <a:endParaRPr b="0" lang="fr-FR" sz="1000" spc="-1" strike="noStrike">
              <a:latin typeface="Arial"/>
            </a:endParaRPr>
          </a:p>
        </p:txBody>
      </p:sp>
      <p:sp>
        <p:nvSpPr>
          <p:cNvPr id="178" name="Rectangle 70"/>
          <p:cNvSpPr/>
          <p:nvPr/>
        </p:nvSpPr>
        <p:spPr>
          <a:xfrm>
            <a:off x="4223880" y="4797000"/>
            <a:ext cx="2592000" cy="5756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Rpi Icaging97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79" name="Rectangle 71"/>
          <p:cNvSpPr/>
          <p:nvPr/>
        </p:nvSpPr>
        <p:spPr>
          <a:xfrm>
            <a:off x="4223880" y="6021360"/>
            <a:ext cx="2592000" cy="5756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RPi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Sas Quinette, Beaujival…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80" name="Rectangle 72"/>
          <p:cNvSpPr/>
          <p:nvPr/>
        </p:nvSpPr>
        <p:spPr>
          <a:xfrm>
            <a:off x="7104240" y="6021360"/>
            <a:ext cx="647640" cy="5756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4G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Sim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800" spc="-1" strike="noStrike">
              <a:latin typeface="Arial"/>
            </a:endParaRPr>
          </a:p>
        </p:txBody>
      </p:sp>
      <p:sp>
        <p:nvSpPr>
          <p:cNvPr id="181" name="Connecteur droit 73"/>
          <p:cNvSpPr/>
          <p:nvPr/>
        </p:nvSpPr>
        <p:spPr>
          <a:xfrm>
            <a:off x="6815880" y="6313680"/>
            <a:ext cx="288000" cy="360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2" name="ZoneTexte 74"/>
          <p:cNvSpPr/>
          <p:nvPr/>
        </p:nvSpPr>
        <p:spPr>
          <a:xfrm rot="5400000">
            <a:off x="5208120" y="5471280"/>
            <a:ext cx="71028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……</a:t>
            </a: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.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83" name="Rectangle 75"/>
          <p:cNvSpPr/>
          <p:nvPr/>
        </p:nvSpPr>
        <p:spPr>
          <a:xfrm>
            <a:off x="8328240" y="4221000"/>
            <a:ext cx="2592000" cy="13676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Pil-86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Local server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/DATA/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File format &amp; metadata cms</a:t>
            </a:r>
            <a:endParaRPr b="0" lang="fr-FR" sz="16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Icaging95-BP-2024-10-10.csv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84" name="Rectangle 76"/>
          <p:cNvSpPr/>
          <p:nvPr/>
        </p:nvSpPr>
        <p:spPr>
          <a:xfrm>
            <a:off x="8328240" y="6021360"/>
            <a:ext cx="2592000" cy="64764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iCagingDATA</a:t>
            </a:r>
            <a:endParaRPr b="0" lang="fr-FR" sz="18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Cloud virtual host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85" name="Picture 6" descr="WiFi pour hôtels - Les bonnes pratiques et régles | Infologo"/>
          <p:cNvPicPr/>
          <p:nvPr/>
        </p:nvPicPr>
        <p:blipFill>
          <a:blip r:embed="rId5"/>
          <a:stretch/>
        </p:blipFill>
        <p:spPr>
          <a:xfrm rot="5400000">
            <a:off x="7752600" y="6093360"/>
            <a:ext cx="446040" cy="446040"/>
          </a:xfrm>
          <a:prstGeom prst="rect">
            <a:avLst/>
          </a:prstGeom>
          <a:ln w="0">
            <a:noFill/>
          </a:ln>
        </p:spPr>
      </p:pic>
      <p:sp>
        <p:nvSpPr>
          <p:cNvPr id="186" name="Connecteur en angle 80"/>
          <p:cNvSpPr/>
          <p:nvPr/>
        </p:nvSpPr>
        <p:spPr>
          <a:xfrm>
            <a:off x="6816240" y="4005000"/>
            <a:ext cx="1511640" cy="64764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7" name="Connecteur en angle 82"/>
          <p:cNvSpPr/>
          <p:nvPr/>
        </p:nvSpPr>
        <p:spPr>
          <a:xfrm flipV="1">
            <a:off x="6816240" y="4869000"/>
            <a:ext cx="1511640" cy="34992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8" name="Connecteur droit avec flèche 84"/>
          <p:cNvSpPr/>
          <p:nvPr/>
        </p:nvSpPr>
        <p:spPr>
          <a:xfrm flipV="1">
            <a:off x="9624240" y="5660640"/>
            <a:ext cx="360" cy="359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9" name="ZoneTexte 85"/>
          <p:cNvSpPr/>
          <p:nvPr/>
        </p:nvSpPr>
        <p:spPr>
          <a:xfrm>
            <a:off x="7168680" y="3573000"/>
            <a:ext cx="9540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RSYNC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0" name="Parenthèse ouvrante 86"/>
          <p:cNvSpPr/>
          <p:nvPr/>
        </p:nvSpPr>
        <p:spPr>
          <a:xfrm rot="5400000">
            <a:off x="4512240" y="1124640"/>
            <a:ext cx="359640" cy="4248000"/>
          </a:xfrm>
          <a:prstGeom prst="leftBracket">
            <a:avLst>
              <a:gd name="adj" fmla="val 8333"/>
            </a:avLst>
          </a:prstGeom>
          <a:noFill/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1" name="ZoneTexte 87"/>
          <p:cNvSpPr/>
          <p:nvPr/>
        </p:nvSpPr>
        <p:spPr>
          <a:xfrm>
            <a:off x="4182480" y="2709000"/>
            <a:ext cx="7754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</a:rPr>
              <a:t>Node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192" name="Picture 8" descr="Database Logo Images – Browse 57,329 Stock Photos, Vectors ..."/>
          <p:cNvPicPr/>
          <p:nvPr/>
        </p:nvPicPr>
        <p:blipFill>
          <a:blip r:embed="rId6"/>
          <a:srcRect l="22703" t="22671" r="24016" b="20341"/>
          <a:stretch/>
        </p:blipFill>
        <p:spPr>
          <a:xfrm>
            <a:off x="9048240" y="2781000"/>
            <a:ext cx="1088280" cy="1164600"/>
          </a:xfrm>
          <a:prstGeom prst="rect">
            <a:avLst/>
          </a:prstGeom>
          <a:ln w="0">
            <a:noFill/>
          </a:ln>
        </p:spPr>
      </p:pic>
      <p:sp>
        <p:nvSpPr>
          <p:cNvPr id="193" name="ZoneTexte 88"/>
          <p:cNvSpPr/>
          <p:nvPr/>
        </p:nvSpPr>
        <p:spPr>
          <a:xfrm>
            <a:off x="9033120" y="2493000"/>
            <a:ext cx="1138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PostGRE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194" name="Connecteur droit avec flèche 89"/>
          <p:cNvSpPr/>
          <p:nvPr/>
        </p:nvSpPr>
        <p:spPr>
          <a:xfrm flipV="1">
            <a:off x="9624240" y="3861000"/>
            <a:ext cx="360" cy="3398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95" name="ZoneTexte 91"/>
          <p:cNvSpPr/>
          <p:nvPr/>
        </p:nvSpPr>
        <p:spPr>
          <a:xfrm>
            <a:off x="9567360" y="3789000"/>
            <a:ext cx="8168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</a:rPr>
              <a:t>script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ldNum" idx="1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B43DF0D2-B86D-4F9B-AF01-CB372A75EE6B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197" name="Connecteur droit 7"/>
          <p:cNvSpPr/>
          <p:nvPr/>
        </p:nvSpPr>
        <p:spPr>
          <a:xfrm>
            <a:off x="2527200" y="44100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98" name="ZoneTexte 30"/>
          <p:cNvSpPr/>
          <p:nvPr/>
        </p:nvSpPr>
        <p:spPr>
          <a:xfrm>
            <a:off x="2372400" y="544320"/>
            <a:ext cx="9819360" cy="658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10000"/>
              </a:lnSpc>
              <a:buNone/>
            </a:pPr>
            <a:r>
              <a:rPr b="1" lang="fr-FR" sz="1800" spc="-1" strike="noStrike">
                <a:solidFill>
                  <a:srgbClr val="2e75b6"/>
                </a:solidFill>
                <a:latin typeface="Calibri"/>
              </a:rPr>
              <a:t>Valvometry in Mercur-Food</a:t>
            </a:r>
            <a:endParaRPr b="0" lang="fr-FR" sz="1800" spc="-1" strike="noStrike">
              <a:latin typeface="Arial"/>
            </a:endParaRPr>
          </a:p>
          <a:p>
            <a:pPr lvl="1" marL="4827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Raw data are pre-processed and analyzed by cloud computing algorythms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199" name="Rectangle 10"/>
          <p:cNvSpPr/>
          <p:nvPr/>
        </p:nvSpPr>
        <p:spPr>
          <a:xfrm>
            <a:off x="2453040" y="41040"/>
            <a:ext cx="62164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How : iCage</a:t>
            </a:r>
            <a:r>
              <a:rPr b="0" i="1" lang="fr-FR" sz="2000" spc="-1" strike="noStrike" baseline="30000">
                <a:solidFill>
                  <a:srgbClr val="4472c4"/>
                </a:solidFill>
                <a:latin typeface="Calibri"/>
              </a:rPr>
              <a:t>TM</a:t>
            </a: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 valvometers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00" name="Picture 8" descr=""/>
          <p:cNvPicPr/>
          <p:nvPr/>
        </p:nvPicPr>
        <p:blipFill>
          <a:blip r:embed="rId1"/>
          <a:srcRect l="0" t="21845" r="0" b="13023"/>
          <a:stretch/>
        </p:blipFill>
        <p:spPr>
          <a:xfrm>
            <a:off x="0" y="1692000"/>
            <a:ext cx="2205720" cy="1913400"/>
          </a:xfrm>
          <a:prstGeom prst="rect">
            <a:avLst/>
          </a:prstGeom>
          <a:ln w="0">
            <a:noFill/>
          </a:ln>
        </p:spPr>
      </p:pic>
      <p:pic>
        <p:nvPicPr>
          <p:cNvPr id="201" name="Picture 10" descr=""/>
          <p:cNvPicPr/>
          <p:nvPr/>
        </p:nvPicPr>
        <p:blipFill>
          <a:blip r:embed="rId2"/>
          <a:stretch/>
        </p:blipFill>
        <p:spPr>
          <a:xfrm rot="5400000">
            <a:off x="273600" y="3338640"/>
            <a:ext cx="1670040" cy="2217240"/>
          </a:xfrm>
          <a:prstGeom prst="rect">
            <a:avLst/>
          </a:prstGeom>
          <a:ln w="0">
            <a:noFill/>
          </a:ln>
        </p:spPr>
      </p:pic>
      <p:pic>
        <p:nvPicPr>
          <p:cNvPr id="202" name="Image 9" descr=""/>
          <p:cNvPicPr/>
          <p:nvPr/>
        </p:nvPicPr>
        <p:blipFill>
          <a:blip r:embed="rId3"/>
          <a:srcRect l="0" t="0" r="41165" b="0"/>
          <a:stretch/>
        </p:blipFill>
        <p:spPr>
          <a:xfrm>
            <a:off x="0" y="5301360"/>
            <a:ext cx="2148840" cy="1556280"/>
          </a:xfrm>
          <a:prstGeom prst="rect">
            <a:avLst/>
          </a:prstGeom>
          <a:ln w="0">
            <a:noFill/>
          </a:ln>
        </p:spPr>
      </p:pic>
      <p:pic>
        <p:nvPicPr>
          <p:cNvPr id="203" name="Picture 12" descr=""/>
          <p:cNvPicPr/>
          <p:nvPr/>
        </p:nvPicPr>
        <p:blipFill>
          <a:blip r:embed="rId4"/>
          <a:srcRect l="13275" t="20229" r="26196" b="37389"/>
          <a:stretch/>
        </p:blipFill>
        <p:spPr>
          <a:xfrm>
            <a:off x="0" y="0"/>
            <a:ext cx="2205720" cy="2057040"/>
          </a:xfrm>
          <a:prstGeom prst="rect">
            <a:avLst/>
          </a:prstGeom>
          <a:ln w="0">
            <a:noFill/>
          </a:ln>
        </p:spPr>
      </p:pic>
      <p:pic>
        <p:nvPicPr>
          <p:cNvPr id="204" name="Picture 8" descr="Database Logo Images – Browse 57,329 Stock Photos, Vectors ..."/>
          <p:cNvPicPr/>
          <p:nvPr/>
        </p:nvPicPr>
        <p:blipFill>
          <a:blip r:embed="rId5"/>
          <a:srcRect l="22703" t="22671" r="24016" b="20341"/>
          <a:stretch/>
        </p:blipFill>
        <p:spPr>
          <a:xfrm>
            <a:off x="2495520" y="1772640"/>
            <a:ext cx="1088280" cy="1164600"/>
          </a:xfrm>
          <a:prstGeom prst="rect">
            <a:avLst/>
          </a:prstGeom>
          <a:ln w="0">
            <a:noFill/>
          </a:ln>
        </p:spPr>
      </p:pic>
      <p:sp>
        <p:nvSpPr>
          <p:cNvPr id="205" name="ZoneTexte 12"/>
          <p:cNvSpPr/>
          <p:nvPr/>
        </p:nvSpPr>
        <p:spPr>
          <a:xfrm>
            <a:off x="2480400" y="1484640"/>
            <a:ext cx="113832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PostGRE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06" name="Connecteur en angle 14"/>
          <p:cNvSpPr/>
          <p:nvPr/>
        </p:nvSpPr>
        <p:spPr>
          <a:xfrm>
            <a:off x="3584520" y="2355120"/>
            <a:ext cx="3385080" cy="46152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7" name="ZoneTexte 16"/>
          <p:cNvSpPr/>
          <p:nvPr/>
        </p:nvSpPr>
        <p:spPr>
          <a:xfrm>
            <a:off x="3644640" y="1959840"/>
            <a:ext cx="16106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visualization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08" name="Image 17" descr=""/>
          <p:cNvPicPr/>
          <p:nvPr/>
        </p:nvPicPr>
        <p:blipFill>
          <a:blip r:embed="rId6"/>
          <a:stretch/>
        </p:blipFill>
        <p:spPr>
          <a:xfrm>
            <a:off x="6969960" y="1628640"/>
            <a:ext cx="5112360" cy="2376000"/>
          </a:xfrm>
          <a:prstGeom prst="rect">
            <a:avLst/>
          </a:prstGeom>
          <a:ln w="0">
            <a:noFill/>
          </a:ln>
        </p:spPr>
      </p:pic>
      <p:sp>
        <p:nvSpPr>
          <p:cNvPr id="209" name="Connecteur en angle 18"/>
          <p:cNvSpPr/>
          <p:nvPr/>
        </p:nvSpPr>
        <p:spPr>
          <a:xfrm flipH="1" rot="16200000">
            <a:off x="2658240" y="3319560"/>
            <a:ext cx="1643040" cy="87912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10" name="ZoneTexte 21"/>
          <p:cNvSpPr/>
          <p:nvPr/>
        </p:nvSpPr>
        <p:spPr>
          <a:xfrm>
            <a:off x="8760960" y="1239480"/>
            <a:ext cx="21333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1600" spc="-1" strike="noStrike">
                <a:solidFill>
                  <a:srgbClr val="000000"/>
                </a:solidFill>
                <a:latin typeface="Calibri"/>
              </a:rPr>
              <a:t>Grafana dashboard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11" name="Rectangle 27"/>
          <p:cNvSpPr/>
          <p:nvPr/>
        </p:nvSpPr>
        <p:spPr>
          <a:xfrm>
            <a:off x="2423520" y="4581000"/>
            <a:ext cx="2990880" cy="2109960"/>
          </a:xfrm>
          <a:prstGeom prst="rect">
            <a:avLst/>
          </a:prstGeom>
          <a:solidFill>
            <a:schemeClr val="bg1"/>
          </a:solidFill>
          <a:ln w="19050">
            <a:solidFill>
              <a:srgbClr val="0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1- aggregation 10 sec – 1 min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2- linearization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3- inversion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4- cleaning out of range values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5- data gap filling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6- normalization of valve opening amplitude (%)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VOA = [(opening-min)/(max-min)]*100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b="0" lang="fr-FR" sz="1400" spc="-1" strike="noStrike">
              <a:latin typeface="Arial"/>
            </a:endParaRPr>
          </a:p>
        </p:txBody>
      </p:sp>
      <p:sp>
        <p:nvSpPr>
          <p:cNvPr id="212" name="ZoneTexte 13"/>
          <p:cNvSpPr/>
          <p:nvPr/>
        </p:nvSpPr>
        <p:spPr>
          <a:xfrm>
            <a:off x="3215520" y="3141000"/>
            <a:ext cx="2160000" cy="485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DATA pre-processing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Calibri"/>
              </a:rPr>
              <a:t>Python code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13" name="ZoneTexte 20"/>
          <p:cNvSpPr/>
          <p:nvPr/>
        </p:nvSpPr>
        <p:spPr>
          <a:xfrm>
            <a:off x="5587920" y="4939920"/>
            <a:ext cx="1184040" cy="698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lang="en-GB" sz="1400" spc="-1" strike="noStrike">
                <a:solidFill>
                  <a:srgbClr val="000000"/>
                </a:solidFill>
                <a:latin typeface="Calibri"/>
              </a:rPr>
              <a:t>DATA analysis</a:t>
            </a:r>
            <a:endParaRPr b="0" lang="fr-FR" sz="1400" spc="-1" strike="noStrike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b="0" lang="en-GB" sz="1200" spc="-1" strike="noStrike">
                <a:solidFill>
                  <a:srgbClr val="000000"/>
                </a:solidFill>
                <a:latin typeface="Calibri"/>
              </a:rPr>
              <a:t>Python code</a:t>
            </a:r>
            <a:endParaRPr b="0" lang="fr-FR" sz="1200" spc="-1" strike="noStrike">
              <a:latin typeface="Arial"/>
            </a:endParaRPr>
          </a:p>
        </p:txBody>
      </p:sp>
      <p:sp>
        <p:nvSpPr>
          <p:cNvPr id="214" name="Connecteur en angle 22"/>
          <p:cNvSpPr/>
          <p:nvPr/>
        </p:nvSpPr>
        <p:spPr>
          <a:xfrm>
            <a:off x="5415120" y="5636520"/>
            <a:ext cx="1452240" cy="9756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rgbClr val="000000"/>
            </a:solidFill>
            <a:tailEnd len="med" type="triangle" w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5" name="Espace réservé du contenu 3" descr=""/>
          <p:cNvPicPr/>
          <p:nvPr/>
        </p:nvPicPr>
        <p:blipFill>
          <a:blip r:embed="rId7"/>
          <a:stretch/>
        </p:blipFill>
        <p:spPr>
          <a:xfrm>
            <a:off x="6867720" y="4610160"/>
            <a:ext cx="5181120" cy="2247480"/>
          </a:xfrm>
          <a:prstGeom prst="rect">
            <a:avLst/>
          </a:prstGeom>
          <a:ln w="0">
            <a:noFill/>
          </a:ln>
        </p:spPr>
      </p:pic>
      <p:sp>
        <p:nvSpPr>
          <p:cNvPr id="216" name="ZoneTexte 39"/>
          <p:cNvSpPr/>
          <p:nvPr/>
        </p:nvSpPr>
        <p:spPr>
          <a:xfrm>
            <a:off x="8896680" y="4207320"/>
            <a:ext cx="146592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1600" spc="-1" strike="noStrike">
                <a:solidFill>
                  <a:srgbClr val="000000"/>
                </a:solidFill>
                <a:latin typeface="Calibri"/>
              </a:rPr>
              <a:t>Analysis plot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E9C9719D-09E6-4108-91C8-E0025EB6E3C5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18" name="Connecteur droit 7"/>
          <p:cNvSpPr/>
          <p:nvPr/>
        </p:nvSpPr>
        <p:spPr>
          <a:xfrm>
            <a:off x="490320" y="43236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19" name="ZoneTexte 30"/>
          <p:cNvSpPr/>
          <p:nvPr/>
        </p:nvSpPr>
        <p:spPr>
          <a:xfrm>
            <a:off x="335520" y="535320"/>
            <a:ext cx="9819360" cy="11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10000"/>
              </a:lnSpc>
              <a:buNone/>
            </a:pPr>
            <a:r>
              <a:rPr b="1" lang="fr-FR" sz="1800" spc="-1" strike="noStrike">
                <a:solidFill>
                  <a:srgbClr val="2e75b6"/>
                </a:solidFill>
                <a:latin typeface="Calibri"/>
              </a:rPr>
              <a:t>Valvometry in Mercur-Food</a:t>
            </a:r>
            <a:endParaRPr b="0" lang="fr-FR" sz="1800" spc="-1" strike="noStrike">
              <a:latin typeface="Arial"/>
            </a:endParaRPr>
          </a:p>
          <a:p>
            <a:pPr lvl="1" marL="4827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Icage</a:t>
            </a:r>
            <a:r>
              <a:rPr b="0" lang="fr-FR" sz="1600" spc="-1" strike="noStrike" baseline="30000">
                <a:solidFill>
                  <a:srgbClr val="000000"/>
                </a:solidFill>
                <a:latin typeface="Calibri"/>
              </a:rPr>
              <a:t>TM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 valvometers are developped as </a:t>
            </a:r>
            <a:endParaRPr b="0" lang="fr-FR" sz="1600" spc="-1" strike="noStrike">
              <a:latin typeface="Arial"/>
            </a:endParaRPr>
          </a:p>
          <a:p>
            <a:pPr lvl="3" marL="9399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smart bioT (Biological internet of Things) sensors for field deployment</a:t>
            </a:r>
            <a:endParaRPr b="0" lang="fr-FR" sz="1600" spc="-1" strike="noStrike">
              <a:latin typeface="Arial"/>
            </a:endParaRPr>
          </a:p>
          <a:p>
            <a:pPr lvl="3" marL="9399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lab bench water tank equipment for controlled laboratory experiments 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20" name="Rectangle 10"/>
          <p:cNvSpPr/>
          <p:nvPr/>
        </p:nvSpPr>
        <p:spPr>
          <a:xfrm>
            <a:off x="416160" y="32400"/>
            <a:ext cx="62164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How : iCage</a:t>
            </a:r>
            <a:r>
              <a:rPr b="0" i="1" lang="fr-FR" sz="2000" spc="-1" strike="noStrike" baseline="30000">
                <a:solidFill>
                  <a:srgbClr val="4472c4"/>
                </a:solidFill>
                <a:latin typeface="Calibri"/>
              </a:rPr>
              <a:t>TM</a:t>
            </a: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 valvometers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21" name="Picture 2" descr=""/>
          <p:cNvPicPr/>
          <p:nvPr/>
        </p:nvPicPr>
        <p:blipFill>
          <a:blip r:embed="rId1"/>
          <a:stretch/>
        </p:blipFill>
        <p:spPr>
          <a:xfrm>
            <a:off x="191520" y="1989000"/>
            <a:ext cx="5184720" cy="3905280"/>
          </a:xfrm>
          <a:prstGeom prst="rect">
            <a:avLst/>
          </a:prstGeom>
          <a:ln w="0">
            <a:noFill/>
          </a:ln>
        </p:spPr>
      </p:pic>
      <p:pic>
        <p:nvPicPr>
          <p:cNvPr id="222" name="Picture 4" descr=""/>
          <p:cNvPicPr/>
          <p:nvPr/>
        </p:nvPicPr>
        <p:blipFill>
          <a:blip r:embed="rId2"/>
          <a:srcRect l="11412" t="16183" r="0" b="20775"/>
          <a:stretch/>
        </p:blipFill>
        <p:spPr>
          <a:xfrm>
            <a:off x="8184240" y="404640"/>
            <a:ext cx="2557800" cy="2416320"/>
          </a:xfrm>
          <a:prstGeom prst="rect">
            <a:avLst/>
          </a:prstGeom>
          <a:ln w="0">
            <a:noFill/>
          </a:ln>
        </p:spPr>
      </p:pic>
      <p:pic>
        <p:nvPicPr>
          <p:cNvPr id="223" name="Image 62" descr=""/>
          <p:cNvPicPr/>
          <p:nvPr/>
        </p:nvPicPr>
        <p:blipFill>
          <a:blip r:embed="rId3"/>
          <a:stretch/>
        </p:blipFill>
        <p:spPr>
          <a:xfrm>
            <a:off x="5591880" y="1989000"/>
            <a:ext cx="2465640" cy="3284640"/>
          </a:xfrm>
          <a:prstGeom prst="rect">
            <a:avLst/>
          </a:prstGeom>
          <a:ln w="0">
            <a:noFill/>
          </a:ln>
        </p:spPr>
      </p:pic>
      <p:pic>
        <p:nvPicPr>
          <p:cNvPr id="224" name="Picture 10" descr=""/>
          <p:cNvPicPr/>
          <p:nvPr/>
        </p:nvPicPr>
        <p:blipFill>
          <a:blip r:embed="rId4"/>
          <a:stretch/>
        </p:blipFill>
        <p:spPr>
          <a:xfrm>
            <a:off x="8472240" y="3861000"/>
            <a:ext cx="3309120" cy="2492640"/>
          </a:xfrm>
          <a:prstGeom prst="rect">
            <a:avLst/>
          </a:prstGeom>
          <a:ln w="0">
            <a:noFill/>
          </a:ln>
        </p:spPr>
      </p:pic>
      <p:pic>
        <p:nvPicPr>
          <p:cNvPr id="225" name="Picture 12" descr=""/>
          <p:cNvPicPr/>
          <p:nvPr/>
        </p:nvPicPr>
        <p:blipFill>
          <a:blip r:embed="rId5"/>
          <a:srcRect l="22992" t="0" r="19273" b="27507"/>
          <a:stretch/>
        </p:blipFill>
        <p:spPr>
          <a:xfrm>
            <a:off x="10281600" y="1917000"/>
            <a:ext cx="1910160" cy="1806840"/>
          </a:xfrm>
          <a:prstGeom prst="rect">
            <a:avLst/>
          </a:prstGeom>
          <a:ln w="0">
            <a:noFill/>
          </a:ln>
        </p:spPr>
      </p:pic>
      <p:sp>
        <p:nvSpPr>
          <p:cNvPr id="226" name="ZoneTexte 9215"/>
          <p:cNvSpPr/>
          <p:nvPr/>
        </p:nvSpPr>
        <p:spPr>
          <a:xfrm>
            <a:off x="191520" y="6021360"/>
            <a:ext cx="51123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Water bath temperature and day/night controlled lab bench valvometry 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27" name="ZoneTexte 9216"/>
          <p:cNvSpPr/>
          <p:nvPr/>
        </p:nvSpPr>
        <p:spPr>
          <a:xfrm>
            <a:off x="5735880" y="5301360"/>
            <a:ext cx="2304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fr-FR" sz="1800" spc="-1" strike="noStrike">
                <a:solidFill>
                  <a:srgbClr val="000000"/>
                </a:solidFill>
                <a:latin typeface="Calibri"/>
              </a:rPr>
              <a:t>Hexagonal Dreissena stage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28" name="ZoneTexte 9218"/>
          <p:cNvSpPr/>
          <p:nvPr/>
        </p:nvSpPr>
        <p:spPr>
          <a:xfrm>
            <a:off x="8904240" y="6381360"/>
            <a:ext cx="230400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GB" sz="1800" spc="-1" strike="noStrike">
                <a:solidFill>
                  <a:srgbClr val="000000"/>
                </a:solidFill>
                <a:latin typeface="Calibri"/>
              </a:rPr>
              <a:t>Parallel Mytilus stage</a:t>
            </a:r>
            <a:endParaRPr b="0" lang="fr-FR" sz="1800" spc="-1" strike="noStrike">
              <a:latin typeface="Arial"/>
            </a:endParaRPr>
          </a:p>
        </p:txBody>
      </p:sp>
      <p:sp>
        <p:nvSpPr>
          <p:cNvPr id="229" name="ZoneTexte 9220"/>
          <p:cNvSpPr/>
          <p:nvPr/>
        </p:nvSpPr>
        <p:spPr>
          <a:xfrm>
            <a:off x="7536240" y="0"/>
            <a:ext cx="3744000" cy="576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Detail of Byssus-friendly vertical surface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30" name="ZoneTexte 9222"/>
          <p:cNvSpPr/>
          <p:nvPr/>
        </p:nvSpPr>
        <p:spPr>
          <a:xfrm>
            <a:off x="8184240" y="2997000"/>
            <a:ext cx="2160000" cy="81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  <a:buNone/>
            </a:pPr>
            <a:r>
              <a:rPr b="0" lang="en-GB" sz="1600" spc="-1" strike="noStrike">
                <a:solidFill>
                  <a:srgbClr val="000000"/>
                </a:solidFill>
                <a:latin typeface="Calibri"/>
              </a:rPr>
              <a:t>Detail of  sensor embedding in 3D-printed stage</a:t>
            </a:r>
            <a:endParaRPr b="0" lang="fr-FR" sz="1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C345712-4399-4FF3-8926-D7C4B9A35005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32" name="Connecteur droit 7"/>
          <p:cNvSpPr/>
          <p:nvPr/>
        </p:nvSpPr>
        <p:spPr>
          <a:xfrm>
            <a:off x="490320" y="43236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3" name="ZoneTexte 30"/>
          <p:cNvSpPr/>
          <p:nvPr/>
        </p:nvSpPr>
        <p:spPr>
          <a:xfrm>
            <a:off x="335520" y="535320"/>
            <a:ext cx="9819360" cy="1193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10000"/>
              </a:lnSpc>
              <a:buNone/>
            </a:pPr>
            <a:r>
              <a:rPr b="1" lang="fr-FR" sz="1800" spc="-1" strike="noStrike">
                <a:solidFill>
                  <a:srgbClr val="2e75b6"/>
                </a:solidFill>
                <a:latin typeface="Calibri"/>
              </a:rPr>
              <a:t>Valvometry in Mercur-Food</a:t>
            </a:r>
            <a:endParaRPr b="0" lang="fr-FR" sz="1800" spc="-1" strike="noStrike">
              <a:latin typeface="Arial"/>
            </a:endParaRPr>
          </a:p>
          <a:p>
            <a:pPr lvl="1" marL="4827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Icage</a:t>
            </a:r>
            <a:r>
              <a:rPr b="0" lang="fr-FR" sz="1600" spc="-1" strike="noStrike" baseline="30000">
                <a:solidFill>
                  <a:srgbClr val="000000"/>
                </a:solidFill>
                <a:latin typeface="Calibri"/>
              </a:rPr>
              <a:t>TM</a:t>
            </a: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 valvometers are developped as </a:t>
            </a:r>
            <a:endParaRPr b="0" lang="fr-FR" sz="1600" spc="-1" strike="noStrike">
              <a:latin typeface="Arial"/>
            </a:endParaRPr>
          </a:p>
          <a:p>
            <a:pPr lvl="3" marL="9399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smart bioT (Biological internet of Things) sensors for field deployment</a:t>
            </a:r>
            <a:endParaRPr b="0" lang="fr-FR" sz="1600" spc="-1" strike="noStrike">
              <a:latin typeface="Arial"/>
            </a:endParaRPr>
          </a:p>
          <a:p>
            <a:pPr lvl="3" marL="939960" indent="-279360">
              <a:lnSpc>
                <a:spcPct val="110000"/>
              </a:lnSpc>
              <a:buClr>
                <a:srgbClr val="000000"/>
              </a:buClr>
              <a:buFont typeface="Arial"/>
              <a:buChar char="•"/>
            </a:pPr>
            <a:r>
              <a:rPr b="0" lang="fr-FR" sz="1600" spc="-1" strike="noStrike">
                <a:solidFill>
                  <a:srgbClr val="000000"/>
                </a:solidFill>
                <a:latin typeface="Calibri"/>
              </a:rPr>
              <a:t>lab bench water tank equipment for controlled laboratory experiments </a:t>
            </a:r>
            <a:endParaRPr b="0" lang="fr-FR" sz="1600" spc="-1" strike="noStrike">
              <a:latin typeface="Arial"/>
            </a:endParaRPr>
          </a:p>
        </p:txBody>
      </p:sp>
      <p:sp>
        <p:nvSpPr>
          <p:cNvPr id="234" name="Rectangle 10"/>
          <p:cNvSpPr/>
          <p:nvPr/>
        </p:nvSpPr>
        <p:spPr>
          <a:xfrm>
            <a:off x="416160" y="32400"/>
            <a:ext cx="621648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How : iCage</a:t>
            </a:r>
            <a:r>
              <a:rPr b="0" i="1" lang="fr-FR" sz="2000" spc="-1" strike="noStrike" baseline="30000">
                <a:solidFill>
                  <a:srgbClr val="4472c4"/>
                </a:solidFill>
                <a:latin typeface="Calibri"/>
              </a:rPr>
              <a:t>TM</a:t>
            </a: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 valvometers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35" name="Picture 2" descr=""/>
          <p:cNvPicPr/>
          <p:nvPr/>
        </p:nvPicPr>
        <p:blipFill>
          <a:blip r:embed="rId1"/>
          <a:stretch/>
        </p:blipFill>
        <p:spPr>
          <a:xfrm>
            <a:off x="191520" y="2205000"/>
            <a:ext cx="2312280" cy="1741680"/>
          </a:xfrm>
          <a:prstGeom prst="rect">
            <a:avLst/>
          </a:prstGeom>
          <a:ln w="0">
            <a:noFill/>
          </a:ln>
        </p:spPr>
      </p:pic>
      <p:pic>
        <p:nvPicPr>
          <p:cNvPr id="236" name="Picture 4" descr=""/>
          <p:cNvPicPr/>
          <p:nvPr/>
        </p:nvPicPr>
        <p:blipFill>
          <a:blip r:embed="rId2"/>
          <a:stretch/>
        </p:blipFill>
        <p:spPr>
          <a:xfrm rot="16200000">
            <a:off x="2856600" y="1915920"/>
            <a:ext cx="1741680" cy="2320200"/>
          </a:xfrm>
          <a:prstGeom prst="rect">
            <a:avLst/>
          </a:prstGeom>
          <a:ln w="0">
            <a:noFill/>
          </a:ln>
        </p:spPr>
      </p:pic>
      <p:pic>
        <p:nvPicPr>
          <p:cNvPr id="237" name="Picture 6" descr=""/>
          <p:cNvPicPr/>
          <p:nvPr/>
        </p:nvPicPr>
        <p:blipFill>
          <a:blip r:embed="rId3"/>
          <a:stretch/>
        </p:blipFill>
        <p:spPr>
          <a:xfrm rot="16200000">
            <a:off x="5232960" y="1915920"/>
            <a:ext cx="1741680" cy="2320200"/>
          </a:xfrm>
          <a:prstGeom prst="rect">
            <a:avLst/>
          </a:prstGeom>
          <a:ln w="0">
            <a:noFill/>
          </a:ln>
        </p:spPr>
      </p:pic>
      <p:pic>
        <p:nvPicPr>
          <p:cNvPr id="238" name="Picture 8" descr=""/>
          <p:cNvPicPr/>
          <p:nvPr/>
        </p:nvPicPr>
        <p:blipFill>
          <a:blip r:embed="rId4"/>
          <a:stretch/>
        </p:blipFill>
        <p:spPr>
          <a:xfrm rot="16200000">
            <a:off x="7607160" y="1918080"/>
            <a:ext cx="1728000" cy="2301840"/>
          </a:xfrm>
          <a:prstGeom prst="rect">
            <a:avLst/>
          </a:prstGeom>
          <a:ln w="0">
            <a:noFill/>
          </a:ln>
        </p:spPr>
      </p:pic>
      <p:sp>
        <p:nvSpPr>
          <p:cNvPr id="239" name="ZoneTexte 1"/>
          <p:cNvSpPr/>
          <p:nvPr/>
        </p:nvSpPr>
        <p:spPr>
          <a:xfrm>
            <a:off x="-1024200" y="1845000"/>
            <a:ext cx="1103220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</a:rPr>
              <a:t>Mains-powered Dreissena valvometer immersed at the Beaujival waste water treatment plant </a:t>
            </a:r>
            <a:endParaRPr b="0" lang="fr-FR" sz="1800" spc="-1" strike="noStrike">
              <a:latin typeface="Arial"/>
            </a:endParaRPr>
          </a:p>
        </p:txBody>
      </p:sp>
      <p:pic>
        <p:nvPicPr>
          <p:cNvPr id="240" name="Image 3" descr=""/>
          <p:cNvPicPr/>
          <p:nvPr/>
        </p:nvPicPr>
        <p:blipFill>
          <a:blip r:embed="rId5"/>
          <a:stretch/>
        </p:blipFill>
        <p:spPr>
          <a:xfrm>
            <a:off x="9696240" y="2205000"/>
            <a:ext cx="2304000" cy="172836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2" descr=""/>
          <p:cNvPicPr/>
          <p:nvPr/>
        </p:nvPicPr>
        <p:blipFill>
          <a:blip r:embed="rId6"/>
          <a:srcRect l="0" t="0" r="21158" b="0"/>
          <a:stretch/>
        </p:blipFill>
        <p:spPr>
          <a:xfrm>
            <a:off x="191520" y="4797000"/>
            <a:ext cx="3027240" cy="1728000"/>
          </a:xfrm>
          <a:prstGeom prst="rect">
            <a:avLst/>
          </a:prstGeom>
          <a:ln w="0">
            <a:noFill/>
          </a:ln>
        </p:spPr>
      </p:pic>
      <p:pic>
        <p:nvPicPr>
          <p:cNvPr id="242" name="Picture 14" descr=""/>
          <p:cNvPicPr/>
          <p:nvPr/>
        </p:nvPicPr>
        <p:blipFill>
          <a:blip r:embed="rId7"/>
          <a:stretch/>
        </p:blipFill>
        <p:spPr>
          <a:xfrm>
            <a:off x="3359520" y="4797000"/>
            <a:ext cx="3840120" cy="1728000"/>
          </a:xfrm>
          <a:prstGeom prst="rect">
            <a:avLst/>
          </a:prstGeom>
          <a:ln w="0">
            <a:noFill/>
          </a:ln>
        </p:spPr>
      </p:pic>
      <p:pic>
        <p:nvPicPr>
          <p:cNvPr id="243" name="Image 6" descr=""/>
          <p:cNvPicPr/>
          <p:nvPr/>
        </p:nvPicPr>
        <p:blipFill>
          <a:blip r:embed="rId8"/>
          <a:srcRect l="0" t="0" r="0" b="42139"/>
          <a:stretch/>
        </p:blipFill>
        <p:spPr>
          <a:xfrm>
            <a:off x="7392240" y="4797000"/>
            <a:ext cx="2241720" cy="1728000"/>
          </a:xfrm>
          <a:prstGeom prst="rect">
            <a:avLst/>
          </a:prstGeom>
          <a:ln w="0">
            <a:noFill/>
          </a:ln>
        </p:spPr>
      </p:pic>
      <p:sp>
        <p:nvSpPr>
          <p:cNvPr id="244" name="ZoneTexte 8"/>
          <p:cNvSpPr/>
          <p:nvPr/>
        </p:nvSpPr>
        <p:spPr>
          <a:xfrm>
            <a:off x="-1184400" y="4293000"/>
            <a:ext cx="15089040" cy="363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1800" spc="-1" strike="noStrike">
                <a:solidFill>
                  <a:srgbClr val="000000"/>
                </a:solidFill>
                <a:latin typeface="Calibri"/>
              </a:rPr>
              <a:t>Fully energy-communication autonomous Mytilus valvometric raft deployed  with a NKE multiparametric probe in Le Havre harbor</a:t>
            </a:r>
            <a:endParaRPr b="0" lang="fr-FR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PlaceHolder 1"/>
          <p:cNvSpPr>
            <a:spLocks noGrp="1"/>
          </p:cNvSpPr>
          <p:nvPr>
            <p:ph type="sldNum" idx="1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A34C3C45-F757-43C9-9EF8-B573F77FE75C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46" name="Connecteur droit 1"/>
          <p:cNvSpPr/>
          <p:nvPr/>
        </p:nvSpPr>
        <p:spPr>
          <a:xfrm>
            <a:off x="490320" y="432360"/>
            <a:ext cx="3838320" cy="360"/>
          </a:xfrm>
          <a:prstGeom prst="line">
            <a:avLst/>
          </a:prstGeom>
          <a:ln w="19050">
            <a:solidFill>
              <a:srgbClr val="4472c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47" name="Rectangle 2"/>
          <p:cNvSpPr/>
          <p:nvPr/>
        </p:nvSpPr>
        <p:spPr>
          <a:xfrm>
            <a:off x="416160" y="32400"/>
            <a:ext cx="8055720" cy="69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fr-FR" sz="2000" spc="-1" strike="noStrike">
                <a:solidFill>
                  <a:srgbClr val="4472c4"/>
                </a:solidFill>
                <a:latin typeface="Calibri"/>
              </a:rPr>
              <a:t>Data Analysis : Grafana visualization of NKE water parameters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48" name="Image 7" descr=""/>
          <p:cNvPicPr/>
          <p:nvPr/>
        </p:nvPicPr>
        <p:blipFill>
          <a:blip r:embed="rId1"/>
          <a:stretch/>
        </p:blipFill>
        <p:spPr>
          <a:xfrm>
            <a:off x="17280" y="836640"/>
            <a:ext cx="12178080" cy="53517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algn="r">
              <a:lnSpc>
                <a:spcPct val="100000"/>
              </a:lnSpc>
              <a:buNone/>
              <a:defRPr b="0" lang="fr-BE" sz="1200" spc="-1" strike="noStrike">
                <a:solidFill>
                  <a:srgbClr val="8b8b8b"/>
                </a:solidFill>
                <a:latin typeface="Calibri"/>
              </a:defRPr>
            </a:lvl1pPr>
          </a:lstStyle>
          <a:p>
            <a:pPr algn="r">
              <a:lnSpc>
                <a:spcPct val="100000"/>
              </a:lnSpc>
              <a:buNone/>
            </a:pPr>
            <a:fld id="{27AE5475-B78E-4AC0-B44C-5B7E8149F720}" type="slidenum">
              <a:rPr b="0" lang="fr-BE" sz="1200" spc="-1" strike="noStrike">
                <a:solidFill>
                  <a:srgbClr val="8b8b8b"/>
                </a:solidFill>
                <a:latin typeface="Calibri"/>
              </a:rPr>
              <a:t>&lt;numéro&gt;</a:t>
            </a:fld>
            <a:endParaRPr b="0" lang="fr-FR" sz="1200" spc="-1" strike="noStrike">
              <a:latin typeface="Times New Roman"/>
            </a:endParaRPr>
          </a:p>
        </p:txBody>
      </p:sp>
      <p:sp>
        <p:nvSpPr>
          <p:cNvPr id="250" name="Rectangle 2"/>
          <p:cNvSpPr/>
          <p:nvPr/>
        </p:nvSpPr>
        <p:spPr>
          <a:xfrm>
            <a:off x="191520" y="0"/>
            <a:ext cx="11368080" cy="1004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  <a:buNone/>
            </a:pPr>
            <a:r>
              <a:rPr b="0" i="1" lang="en-GB" sz="2000" spc="-1" strike="noStrike">
                <a:solidFill>
                  <a:srgbClr val="4472c4"/>
                </a:solidFill>
                <a:latin typeface="Calibri"/>
              </a:rPr>
              <a:t>Data Analysis : Grafana visualization of raw time series corresponding to a 12-hours valve activity recording of 6 marine mussels in immersed in Le Havre harbour (valve closures are in the upper part of the graph)</a:t>
            </a:r>
            <a:endParaRPr b="0" lang="fr-FR" sz="2000" spc="-1" strike="noStrike">
              <a:latin typeface="Arial"/>
            </a:endParaRPr>
          </a:p>
        </p:txBody>
      </p:sp>
      <p:pic>
        <p:nvPicPr>
          <p:cNvPr id="251" name="Image 3" descr=""/>
          <p:cNvPicPr/>
          <p:nvPr/>
        </p:nvPicPr>
        <p:blipFill>
          <a:blip r:embed="rId1"/>
          <a:stretch/>
        </p:blipFill>
        <p:spPr>
          <a:xfrm>
            <a:off x="0" y="764640"/>
            <a:ext cx="12191760" cy="5700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1676</TotalTime>
  <Application>LibreOffice/7.3.7.2$Linux_X86_64 LibreOffice_project/30$Build-2</Application>
  <AppVersion>15.0000</AppVersion>
  <Words>1945</Words>
  <Paragraphs>313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2024-06-11T09:57:30Z</dcterms:created>
  <dc:creator>Frank Le Foll</dc:creator>
  <dc:description/>
  <dc:language>fr-FR</dc:language>
  <cp:lastModifiedBy>Frank Le Foll</cp:lastModifiedBy>
  <dcterms:modified xsi:type="dcterms:W3CDTF">2024-06-12T13:53:58Z</dcterms:modified>
  <cp:revision>41</cp:revision>
  <dc:subject/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</vt:i4>
  </property>
  <property fmtid="{D5CDD505-2E9C-101B-9397-08002B2CF9AE}" pid="3" name="PresentationFormat">
    <vt:lpwstr>Grand écran</vt:lpwstr>
  </property>
  <property fmtid="{D5CDD505-2E9C-101B-9397-08002B2CF9AE}" pid="4" name="Slides">
    <vt:i4>15</vt:i4>
  </property>
</Properties>
</file>